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0"/>
  </p:notesMasterIdLst>
  <p:handoutMasterIdLst>
    <p:handoutMasterId r:id="rId11"/>
  </p:handoutMasterIdLst>
  <p:sldIdLst>
    <p:sldId id="257" r:id="rId2"/>
    <p:sldId id="268" r:id="rId3"/>
    <p:sldId id="269" r:id="rId4"/>
    <p:sldId id="270" r:id="rId5"/>
    <p:sldId id="271" r:id="rId6"/>
    <p:sldId id="272" r:id="rId7"/>
    <p:sldId id="273" r:id="rId8"/>
    <p:sldId id="274" r:id="rId9"/>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40" autoAdjust="0"/>
    <p:restoredTop sz="94660"/>
  </p:normalViewPr>
  <p:slideViewPr>
    <p:cSldViewPr snapToGrid="0">
      <p:cViewPr varScale="1">
        <p:scale>
          <a:sx n="68" d="100"/>
          <a:sy n="68" d="100"/>
        </p:scale>
        <p:origin x="122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056E0873-2F84-40C5-AC93-A9CE6518CD45}" type="datetimeFigureOut">
              <a:rPr kumimoji="1" lang="ja-JP" altLang="en-US" smtClean="0"/>
              <a:t>2022/5/23</a:t>
            </a:fld>
            <a:endParaRPr kumimoji="1" lang="ja-JP" altLang="en-US"/>
          </a:p>
        </p:txBody>
      </p:sp>
      <p:sp>
        <p:nvSpPr>
          <p:cNvPr id="4" name="フッター プレースホルダー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AD576F46-7C99-4DD9-9069-EEF9888A9742}" type="slidenum">
              <a:rPr kumimoji="1" lang="ja-JP" altLang="en-US" smtClean="0"/>
              <a:t>‹#›</a:t>
            </a:fld>
            <a:endParaRPr kumimoji="1" lang="ja-JP" altLang="en-US"/>
          </a:p>
        </p:txBody>
      </p:sp>
    </p:spTree>
    <p:extLst>
      <p:ext uri="{BB962C8B-B14F-4D97-AF65-F5344CB8AC3E}">
        <p14:creationId xmlns:p14="http://schemas.microsoft.com/office/powerpoint/2010/main" val="5853060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87E5AC7-DAC1-474E-9A5F-66969D22A71B}" type="datetimeFigureOut">
              <a:rPr kumimoji="1" lang="ja-JP" altLang="en-US" smtClean="0"/>
              <a:t>2022/5/23</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5C119DF-1DA0-4A2C-A570-A737444475E3}" type="slidenum">
              <a:rPr kumimoji="1" lang="ja-JP" altLang="en-US" smtClean="0"/>
              <a:t>‹#›</a:t>
            </a:fld>
            <a:endParaRPr kumimoji="1" lang="ja-JP" altLang="en-US"/>
          </a:p>
        </p:txBody>
      </p:sp>
    </p:spTree>
    <p:extLst>
      <p:ext uri="{BB962C8B-B14F-4D97-AF65-F5344CB8AC3E}">
        <p14:creationId xmlns:p14="http://schemas.microsoft.com/office/powerpoint/2010/main" val="23254420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ADA53A9-748D-4984-9424-4069322E9107}" type="datetime1">
              <a:rPr kumimoji="1" lang="ja-JP" altLang="en-US" smtClean="0"/>
              <a:t>2022/5/23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96C9B7-AB3B-4613-B0B3-09F8EBDE438A}" type="slidenum">
              <a:rPr kumimoji="1" lang="ja-JP" altLang="en-US" smtClean="0"/>
              <a:t>‹#›</a:t>
            </a:fld>
            <a:endParaRPr kumimoji="1" lang="ja-JP" altLang="en-US"/>
          </a:p>
        </p:txBody>
      </p:sp>
    </p:spTree>
    <p:extLst>
      <p:ext uri="{BB962C8B-B14F-4D97-AF65-F5344CB8AC3E}">
        <p14:creationId xmlns:p14="http://schemas.microsoft.com/office/powerpoint/2010/main" val="266651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FCF73408-9289-4BEB-A844-6A70BFAE40CE}" type="datetime1">
              <a:rPr kumimoji="1" lang="ja-JP" altLang="en-US" smtClean="0"/>
              <a:t>2022/5/23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96C9B7-AB3B-4613-B0B3-09F8EBDE438A}" type="slidenum">
              <a:rPr kumimoji="1" lang="ja-JP" altLang="en-US" smtClean="0"/>
              <a:t>‹#›</a:t>
            </a:fld>
            <a:endParaRPr kumimoji="1" lang="ja-JP" altLang="en-US"/>
          </a:p>
        </p:txBody>
      </p:sp>
    </p:spTree>
    <p:extLst>
      <p:ext uri="{BB962C8B-B14F-4D97-AF65-F5344CB8AC3E}">
        <p14:creationId xmlns:p14="http://schemas.microsoft.com/office/powerpoint/2010/main" val="3044948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96DF562-9E24-4B81-9F0D-FF4985763254}" type="datetime1">
              <a:rPr kumimoji="1" lang="ja-JP" altLang="en-US" smtClean="0"/>
              <a:t>2022/5/23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96C9B7-AB3B-4613-B0B3-09F8EBDE438A}" type="slidenum">
              <a:rPr kumimoji="1" lang="ja-JP" altLang="en-US" smtClean="0"/>
              <a:t>‹#›</a:t>
            </a:fld>
            <a:endParaRPr kumimoji="1" lang="ja-JP" altLang="en-US"/>
          </a:p>
        </p:txBody>
      </p:sp>
    </p:spTree>
    <p:extLst>
      <p:ext uri="{BB962C8B-B14F-4D97-AF65-F5344CB8AC3E}">
        <p14:creationId xmlns:p14="http://schemas.microsoft.com/office/powerpoint/2010/main" val="595899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20E4993-15E5-4CD7-9DFA-BEF65A69285A}" type="datetime1">
              <a:rPr kumimoji="1" lang="ja-JP" altLang="en-US" smtClean="0"/>
              <a:t>2022/5/23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96C9B7-AB3B-4613-B0B3-09F8EBDE438A}" type="slidenum">
              <a:rPr kumimoji="1" lang="ja-JP" altLang="en-US" smtClean="0"/>
              <a:t>‹#›</a:t>
            </a:fld>
            <a:endParaRPr kumimoji="1" lang="ja-JP" altLang="en-US"/>
          </a:p>
        </p:txBody>
      </p:sp>
    </p:spTree>
    <p:extLst>
      <p:ext uri="{BB962C8B-B14F-4D97-AF65-F5344CB8AC3E}">
        <p14:creationId xmlns:p14="http://schemas.microsoft.com/office/powerpoint/2010/main" val="4174099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96D6BF2-4E22-4A2B-9C2B-7998C9267E0E}" type="datetime1">
              <a:rPr kumimoji="1" lang="ja-JP" altLang="en-US" smtClean="0"/>
              <a:t>2022/5/23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596C9B7-AB3B-4613-B0B3-09F8EBDE438A}" type="slidenum">
              <a:rPr kumimoji="1" lang="ja-JP" altLang="en-US" smtClean="0"/>
              <a:t>‹#›</a:t>
            </a:fld>
            <a:endParaRPr kumimoji="1" lang="ja-JP" altLang="en-US"/>
          </a:p>
        </p:txBody>
      </p:sp>
    </p:spTree>
    <p:extLst>
      <p:ext uri="{BB962C8B-B14F-4D97-AF65-F5344CB8AC3E}">
        <p14:creationId xmlns:p14="http://schemas.microsoft.com/office/powerpoint/2010/main" val="533760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8ABC189-583A-4D7B-A2A5-39054054693B}" type="datetime1">
              <a:rPr kumimoji="1" lang="ja-JP" altLang="en-US" smtClean="0"/>
              <a:t>2022/5/23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96C9B7-AB3B-4613-B0B3-09F8EBDE438A}" type="slidenum">
              <a:rPr kumimoji="1" lang="ja-JP" altLang="en-US" smtClean="0"/>
              <a:t>‹#›</a:t>
            </a:fld>
            <a:endParaRPr kumimoji="1" lang="ja-JP" altLang="en-US"/>
          </a:p>
        </p:txBody>
      </p:sp>
    </p:spTree>
    <p:extLst>
      <p:ext uri="{BB962C8B-B14F-4D97-AF65-F5344CB8AC3E}">
        <p14:creationId xmlns:p14="http://schemas.microsoft.com/office/powerpoint/2010/main" val="2057075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BB07803-EAAF-4C1D-94E4-7A6BBB5BE0DC}" type="datetime1">
              <a:rPr kumimoji="1" lang="ja-JP" altLang="en-US" smtClean="0"/>
              <a:t>2022/5/23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596C9B7-AB3B-4613-B0B3-09F8EBDE438A}" type="slidenum">
              <a:rPr kumimoji="1" lang="ja-JP" altLang="en-US" smtClean="0"/>
              <a:t>‹#›</a:t>
            </a:fld>
            <a:endParaRPr kumimoji="1" lang="ja-JP" altLang="en-US"/>
          </a:p>
        </p:txBody>
      </p:sp>
    </p:spTree>
    <p:extLst>
      <p:ext uri="{BB962C8B-B14F-4D97-AF65-F5344CB8AC3E}">
        <p14:creationId xmlns:p14="http://schemas.microsoft.com/office/powerpoint/2010/main" val="23371990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48563CE-A898-4BB7-B3A7-358F9848052D}" type="datetime1">
              <a:rPr kumimoji="1" lang="ja-JP" altLang="en-US" smtClean="0"/>
              <a:t>2022/5/23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596C9B7-AB3B-4613-B0B3-09F8EBDE438A}" type="slidenum">
              <a:rPr kumimoji="1" lang="ja-JP" altLang="en-US" smtClean="0"/>
              <a:t>‹#›</a:t>
            </a:fld>
            <a:endParaRPr kumimoji="1" lang="ja-JP" altLang="en-US"/>
          </a:p>
        </p:txBody>
      </p:sp>
    </p:spTree>
    <p:extLst>
      <p:ext uri="{BB962C8B-B14F-4D97-AF65-F5344CB8AC3E}">
        <p14:creationId xmlns:p14="http://schemas.microsoft.com/office/powerpoint/2010/main" val="291882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93193E-C861-49E7-92A4-85E80F551497}" type="datetime1">
              <a:rPr kumimoji="1" lang="ja-JP" altLang="en-US" smtClean="0"/>
              <a:t>2022/5/23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596C9B7-AB3B-4613-B0B3-09F8EBDE438A}" type="slidenum">
              <a:rPr kumimoji="1" lang="ja-JP" altLang="en-US" smtClean="0"/>
              <a:t>‹#›</a:t>
            </a:fld>
            <a:endParaRPr kumimoji="1" lang="ja-JP" altLang="en-US"/>
          </a:p>
        </p:txBody>
      </p:sp>
    </p:spTree>
    <p:extLst>
      <p:ext uri="{BB962C8B-B14F-4D97-AF65-F5344CB8AC3E}">
        <p14:creationId xmlns:p14="http://schemas.microsoft.com/office/powerpoint/2010/main" val="340138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A839BDE-CADC-4AF5-AB92-38BBBCF457D2}" type="datetime1">
              <a:rPr kumimoji="1" lang="ja-JP" altLang="en-US" smtClean="0"/>
              <a:t>2022/5/23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96C9B7-AB3B-4613-B0B3-09F8EBDE438A}" type="slidenum">
              <a:rPr kumimoji="1" lang="ja-JP" altLang="en-US" smtClean="0"/>
              <a:t>‹#›</a:t>
            </a:fld>
            <a:endParaRPr kumimoji="1" lang="ja-JP" altLang="en-US"/>
          </a:p>
        </p:txBody>
      </p:sp>
    </p:spTree>
    <p:extLst>
      <p:ext uri="{BB962C8B-B14F-4D97-AF65-F5344CB8AC3E}">
        <p14:creationId xmlns:p14="http://schemas.microsoft.com/office/powerpoint/2010/main" val="3267579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6AF0F0F-E588-413C-A84E-36187C1FB424}" type="datetime1">
              <a:rPr kumimoji="1" lang="ja-JP" altLang="en-US" smtClean="0"/>
              <a:t>2022/5/23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596C9B7-AB3B-4613-B0B3-09F8EBDE438A}" type="slidenum">
              <a:rPr kumimoji="1" lang="ja-JP" altLang="en-US" smtClean="0"/>
              <a:t>‹#›</a:t>
            </a:fld>
            <a:endParaRPr kumimoji="1" lang="ja-JP" altLang="en-US"/>
          </a:p>
        </p:txBody>
      </p:sp>
    </p:spTree>
    <p:extLst>
      <p:ext uri="{BB962C8B-B14F-4D97-AF65-F5344CB8AC3E}">
        <p14:creationId xmlns:p14="http://schemas.microsoft.com/office/powerpoint/2010/main" val="2913985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EA1C16-425B-4967-A37D-0B2478121F37}" type="datetime1">
              <a:rPr kumimoji="1" lang="ja-JP" altLang="en-US" smtClean="0"/>
              <a:t>2022/5/23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96C9B7-AB3B-4613-B0B3-09F8EBDE438A}" type="slidenum">
              <a:rPr kumimoji="1" lang="ja-JP" altLang="en-US" smtClean="0"/>
              <a:t>‹#›</a:t>
            </a:fld>
            <a:endParaRPr kumimoji="1" lang="ja-JP" altLang="en-US" dirty="0"/>
          </a:p>
        </p:txBody>
      </p:sp>
    </p:spTree>
    <p:extLst>
      <p:ext uri="{BB962C8B-B14F-4D97-AF65-F5344CB8AC3E}">
        <p14:creationId xmlns:p14="http://schemas.microsoft.com/office/powerpoint/2010/main" val="40472915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9144000" cy="1472514"/>
          </a:xfrm>
          <a:solidFill>
            <a:schemeClr val="tx2">
              <a:lumMod val="40000"/>
              <a:lumOff val="60000"/>
            </a:schemeClr>
          </a:solidFill>
        </p:spPr>
        <p:txBody>
          <a:bodyPr>
            <a:normAutofit/>
          </a:bodyPr>
          <a:lstStyle/>
          <a:p>
            <a:pPr algn="ctr"/>
            <a:r>
              <a:rPr kumimoji="1" lang="ja-JP" altLang="en-US" sz="4000" dirty="0">
                <a:solidFill>
                  <a:schemeClr val="bg1"/>
                </a:solidFill>
                <a:latin typeface="BIZ UDゴシック" panose="020B0400000000000000" pitchFamily="49" charset="-128"/>
                <a:ea typeface="BIZ UDゴシック" panose="020B0400000000000000" pitchFamily="49" charset="-128"/>
              </a:rPr>
              <a:t>信州健康ゼロエネ住宅指針</a:t>
            </a:r>
            <a:br>
              <a:rPr lang="en-US" altLang="ja-JP" sz="4000" dirty="0">
                <a:solidFill>
                  <a:schemeClr val="bg1"/>
                </a:solidFill>
                <a:latin typeface="BIZ UDゴシック" panose="020B0400000000000000" pitchFamily="49" charset="-128"/>
                <a:ea typeface="BIZ UDゴシック" panose="020B0400000000000000" pitchFamily="49" charset="-128"/>
              </a:rPr>
            </a:br>
            <a:r>
              <a:rPr kumimoji="1" lang="ja-JP" altLang="en-US" sz="4000" dirty="0">
                <a:solidFill>
                  <a:schemeClr val="bg1"/>
                </a:solidFill>
                <a:latin typeface="BIZ UDゴシック" panose="020B0400000000000000" pitchFamily="49" charset="-128"/>
                <a:ea typeface="BIZ UDゴシック" panose="020B0400000000000000" pitchFamily="49" charset="-128"/>
              </a:rPr>
              <a:t>チェックリスト</a:t>
            </a:r>
          </a:p>
        </p:txBody>
      </p:sp>
      <p:sp>
        <p:nvSpPr>
          <p:cNvPr id="4" name="コンテンツ プレースホルダー 2"/>
          <p:cNvSpPr txBox="1">
            <a:spLocks/>
          </p:cNvSpPr>
          <p:nvPr/>
        </p:nvSpPr>
        <p:spPr>
          <a:xfrm>
            <a:off x="6205215" y="4885729"/>
            <a:ext cx="2759676" cy="18658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ja-JP" altLang="en-US" sz="1200" dirty="0">
                <a:solidFill>
                  <a:schemeClr val="tx1">
                    <a:lumMod val="65000"/>
                    <a:lumOff val="35000"/>
                  </a:schemeClr>
                </a:solidFill>
                <a:latin typeface="BIZ UDゴシック" panose="020B0400000000000000" pitchFamily="49" charset="-128"/>
                <a:ea typeface="BIZ UDゴシック" panose="020B0400000000000000" pitchFamily="49" charset="-128"/>
              </a:rPr>
              <a:t>信州健康ゼロエネ住宅指針の詳細は</a:t>
            </a:r>
            <a:endParaRPr lang="en-US" altLang="ja-JP" sz="1200" dirty="0">
              <a:solidFill>
                <a:schemeClr val="tx1">
                  <a:lumMod val="65000"/>
                  <a:lumOff val="35000"/>
                </a:schemeClr>
              </a:solidFill>
              <a:latin typeface="BIZ UDゴシック" panose="020B0400000000000000" pitchFamily="49" charset="-128"/>
              <a:ea typeface="BIZ UDゴシック" panose="020B0400000000000000" pitchFamily="49" charset="-128"/>
            </a:endParaRPr>
          </a:p>
          <a:p>
            <a:pPr marL="0" indent="0">
              <a:buFont typeface="Arial" panose="020B0604020202020204" pitchFamily="34" charset="0"/>
              <a:buNone/>
            </a:pPr>
            <a:r>
              <a:rPr lang="ja-JP" altLang="en-US" sz="1200" dirty="0">
                <a:solidFill>
                  <a:schemeClr val="tx1">
                    <a:lumMod val="65000"/>
                    <a:lumOff val="35000"/>
                  </a:schemeClr>
                </a:solidFill>
                <a:latin typeface="BIZ UDゴシック" panose="020B0400000000000000" pitchFamily="49" charset="-128"/>
                <a:ea typeface="BIZ UDゴシック" panose="020B0400000000000000" pitchFamily="49" charset="-128"/>
              </a:rPr>
              <a:t>下記のＱＲコードからご覧ください</a:t>
            </a:r>
            <a:endParaRPr lang="en-US" altLang="ja-JP" sz="1200" dirty="0">
              <a:solidFill>
                <a:schemeClr val="tx1">
                  <a:lumMod val="65000"/>
                  <a:lumOff val="35000"/>
                </a:schemeClr>
              </a:solidFill>
              <a:latin typeface="BIZ UDゴシック" panose="020B0400000000000000" pitchFamily="49" charset="-128"/>
              <a:ea typeface="BIZ UDゴシック" panose="020B0400000000000000" pitchFamily="49" charset="-128"/>
            </a:endParaRPr>
          </a:p>
        </p:txBody>
      </p:sp>
      <p:pic>
        <p:nvPicPr>
          <p:cNvPr id="7" name="図 6" descr="QR コード&#10;&#10;自動的に生成された説明">
            <a:extLst>
              <a:ext uri="{FF2B5EF4-FFF2-40B4-BE49-F238E27FC236}">
                <a16:creationId xmlns:a16="http://schemas.microsoft.com/office/drawing/2014/main" id="{CFE2901B-1698-4EC7-B904-6D27BEA1C9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75837" y="5477987"/>
            <a:ext cx="958772" cy="958772"/>
          </a:xfrm>
          <a:prstGeom prst="rect">
            <a:avLst/>
          </a:prstGeom>
        </p:spPr>
      </p:pic>
      <p:sp>
        <p:nvSpPr>
          <p:cNvPr id="6" name="コンテンツ プレースホルダー 5">
            <a:extLst>
              <a:ext uri="{FF2B5EF4-FFF2-40B4-BE49-F238E27FC236}">
                <a16:creationId xmlns:a16="http://schemas.microsoft.com/office/drawing/2014/main" id="{BCEE32FD-2D79-4B48-AF59-58BE558865F4}"/>
              </a:ext>
            </a:extLst>
          </p:cNvPr>
          <p:cNvSpPr>
            <a:spLocks noGrp="1"/>
          </p:cNvSpPr>
          <p:nvPr>
            <p:ph idx="1"/>
          </p:nvPr>
        </p:nvSpPr>
        <p:spPr>
          <a:xfrm>
            <a:off x="628650" y="1825625"/>
            <a:ext cx="7886700" cy="2991472"/>
          </a:xfrm>
        </p:spPr>
        <p:txBody>
          <a:bodyPr/>
          <a:lstStyle/>
          <a:p>
            <a:pPr marL="0" indent="0">
              <a:buNone/>
            </a:pPr>
            <a:r>
              <a:rPr lang="ja-JP" altLang="en-US" sz="2400" dirty="0"/>
              <a:t>　　　　　　　　　　記入日：令和　　年　　月　　日</a:t>
            </a:r>
            <a:endParaRPr lang="en-US" altLang="ja-JP" sz="2400" dirty="0"/>
          </a:p>
          <a:p>
            <a:pPr marL="0" indent="0">
              <a:buNone/>
            </a:pPr>
            <a:r>
              <a:rPr lang="ja-JP" altLang="en-US" sz="2400" dirty="0"/>
              <a:t>　　　　　　　　　　記入者：　　　</a:t>
            </a:r>
            <a:endParaRPr lang="en-US" altLang="ja-JP" sz="2400" dirty="0"/>
          </a:p>
          <a:p>
            <a:pPr marL="0" indent="0">
              <a:buNone/>
            </a:pPr>
            <a:endParaRPr lang="en-US" altLang="ja-JP" dirty="0"/>
          </a:p>
          <a:p>
            <a:pPr marL="0" indent="0">
              <a:buNone/>
            </a:pPr>
            <a:r>
              <a:rPr lang="ja-JP" altLang="en-US" dirty="0"/>
              <a:t>　①対象物件　　　　　：　　　　　　　　</a:t>
            </a:r>
            <a:r>
              <a:rPr lang="ja-JP" altLang="en-US" u="sng" dirty="0"/>
              <a:t>　　　　　　　　</a:t>
            </a:r>
            <a:endParaRPr lang="en-US" altLang="ja-JP" u="sng" dirty="0"/>
          </a:p>
          <a:p>
            <a:pPr marL="0" indent="0">
              <a:buNone/>
            </a:pPr>
            <a:r>
              <a:rPr lang="ja-JP" altLang="en-US" dirty="0"/>
              <a:t>　②対象物件所在地　　：　　　　　　</a:t>
            </a:r>
            <a:endParaRPr lang="en-US" altLang="ja-JP" dirty="0"/>
          </a:p>
          <a:p>
            <a:pPr marL="0" indent="0">
              <a:buNone/>
            </a:pPr>
            <a:r>
              <a:rPr lang="ja-JP" altLang="en-US" dirty="0"/>
              <a:t>　③省エネ法　地域区分：　　　　　　</a:t>
            </a:r>
          </a:p>
        </p:txBody>
      </p:sp>
      <p:cxnSp>
        <p:nvCxnSpPr>
          <p:cNvPr id="5" name="直線コネクタ 4">
            <a:extLst>
              <a:ext uri="{FF2B5EF4-FFF2-40B4-BE49-F238E27FC236}">
                <a16:creationId xmlns:a16="http://schemas.microsoft.com/office/drawing/2014/main" id="{BF26F412-BACF-4188-83AF-843C685CB050}"/>
              </a:ext>
            </a:extLst>
          </p:cNvPr>
          <p:cNvCxnSpPr/>
          <p:nvPr/>
        </p:nvCxnSpPr>
        <p:spPr>
          <a:xfrm>
            <a:off x="5213023" y="3610466"/>
            <a:ext cx="330232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DF41CDE6-8F0C-45F7-ACE1-F88A1B03992E}"/>
              </a:ext>
            </a:extLst>
          </p:cNvPr>
          <p:cNvCxnSpPr/>
          <p:nvPr/>
        </p:nvCxnSpPr>
        <p:spPr>
          <a:xfrm>
            <a:off x="5213023" y="4121085"/>
            <a:ext cx="330232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a:extLst>
              <a:ext uri="{FF2B5EF4-FFF2-40B4-BE49-F238E27FC236}">
                <a16:creationId xmlns:a16="http://schemas.microsoft.com/office/drawing/2014/main" id="{517638EB-D281-43F6-B05E-4DD02621F2B4}"/>
              </a:ext>
            </a:extLst>
          </p:cNvPr>
          <p:cNvCxnSpPr/>
          <p:nvPr/>
        </p:nvCxnSpPr>
        <p:spPr>
          <a:xfrm>
            <a:off x="5213023" y="4611278"/>
            <a:ext cx="330232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a:extLst>
              <a:ext uri="{FF2B5EF4-FFF2-40B4-BE49-F238E27FC236}">
                <a16:creationId xmlns:a16="http://schemas.microsoft.com/office/drawing/2014/main" id="{1EC2D966-8323-4B98-B6BB-1AFE4E09F425}"/>
              </a:ext>
            </a:extLst>
          </p:cNvPr>
          <p:cNvCxnSpPr/>
          <p:nvPr/>
        </p:nvCxnSpPr>
        <p:spPr>
          <a:xfrm>
            <a:off x="5213023" y="2659930"/>
            <a:ext cx="330232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6857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a:xfrm>
            <a:off x="-1" y="3423678"/>
            <a:ext cx="1392195" cy="343849"/>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26" name="正方形/長方形 25"/>
          <p:cNvSpPr/>
          <p:nvPr/>
        </p:nvSpPr>
        <p:spPr>
          <a:xfrm>
            <a:off x="1" y="3433566"/>
            <a:ext cx="9143999" cy="3115515"/>
          </a:xfrm>
          <a:prstGeom prst="rect">
            <a:avLst/>
          </a:prstGeom>
          <a:solidFill>
            <a:schemeClr val="accent6">
              <a:lumMod val="40000"/>
              <a:lumOff val="60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2" name="タイトル 1"/>
          <p:cNvSpPr>
            <a:spLocks noGrp="1"/>
          </p:cNvSpPr>
          <p:nvPr>
            <p:ph type="title"/>
          </p:nvPr>
        </p:nvSpPr>
        <p:spPr>
          <a:xfrm>
            <a:off x="-1" y="563993"/>
            <a:ext cx="9144000" cy="620906"/>
          </a:xfrm>
        </p:spPr>
        <p:txBody>
          <a:bodyPr>
            <a:normAutofit/>
          </a:bodyPr>
          <a:lstStyle/>
          <a:p>
            <a:r>
              <a:rPr lang="en-US" altLang="ja-JP" sz="3200" dirty="0">
                <a:solidFill>
                  <a:schemeClr val="accent6">
                    <a:lumMod val="75000"/>
                  </a:schemeClr>
                </a:solidFill>
                <a:latin typeface="BIZ UDゴシック" panose="020B0400000000000000" pitchFamily="49" charset="-128"/>
                <a:ea typeface="BIZ UDゴシック" panose="020B0400000000000000" pitchFamily="49" charset="-128"/>
              </a:rPr>
              <a:t>Ⅳ</a:t>
            </a:r>
            <a:r>
              <a:rPr lang="ja-JP" altLang="en-US" sz="3200" dirty="0">
                <a:solidFill>
                  <a:schemeClr val="accent6">
                    <a:lumMod val="75000"/>
                  </a:schemeClr>
                </a:solidFill>
                <a:latin typeface="BIZ UDゴシック" panose="020B0400000000000000" pitchFamily="49" charset="-128"/>
                <a:ea typeface="BIZ UDゴシック" panose="020B0400000000000000" pitchFamily="49" charset="-128"/>
              </a:rPr>
              <a:t> 基準編</a:t>
            </a:r>
          </a:p>
        </p:txBody>
      </p:sp>
      <p:sp>
        <p:nvSpPr>
          <p:cNvPr id="9" name="テキスト ボックス 8"/>
          <p:cNvSpPr txBox="1"/>
          <p:nvPr/>
        </p:nvSpPr>
        <p:spPr>
          <a:xfrm>
            <a:off x="259490" y="1277544"/>
            <a:ext cx="8872151" cy="2013372"/>
          </a:xfrm>
          <a:prstGeom prst="rect">
            <a:avLst/>
          </a:prstGeom>
          <a:noFill/>
        </p:spPr>
        <p:txBody>
          <a:bodyPr wrap="square" rtlCol="0">
            <a:spAutoFit/>
          </a:bodyPr>
          <a:lstStyle/>
          <a:p>
            <a:r>
              <a:rPr lang="ja-JP" altLang="en-US" dirty="0">
                <a:latin typeface="BIZ UDゴシック" panose="020B0400000000000000" pitchFamily="49" charset="-128"/>
                <a:ea typeface="BIZ UDゴシック" panose="020B0400000000000000" pitchFamily="49" charset="-128"/>
              </a:rPr>
              <a:t>１　基本項目（必ず備えるべき内容）</a:t>
            </a:r>
            <a:endParaRPr lang="en-US" altLang="ja-JP" dirty="0">
              <a:latin typeface="BIZ UDゴシック" panose="020B0400000000000000" pitchFamily="49" charset="-128"/>
              <a:ea typeface="BIZ UDゴシック" panose="020B0400000000000000" pitchFamily="49" charset="-128"/>
            </a:endParaRPr>
          </a:p>
          <a:p>
            <a:pPr>
              <a:lnSpc>
                <a:spcPts val="1500"/>
              </a:lnSpc>
            </a:pPr>
            <a:endParaRPr lang="en-US" altLang="ja-JP" dirty="0">
              <a:latin typeface="BIZ UDゴシック" panose="020B0400000000000000" pitchFamily="49" charset="-128"/>
              <a:ea typeface="BIZ UDゴシック" panose="020B0400000000000000" pitchFamily="49" charset="-128"/>
            </a:endParaRPr>
          </a:p>
          <a:p>
            <a:r>
              <a:rPr lang="ja-JP" altLang="en-US" dirty="0">
                <a:latin typeface="BIZ UDゴシック" panose="020B0400000000000000" pitchFamily="49" charset="-128"/>
                <a:ea typeface="BIZ UDゴシック" panose="020B0400000000000000" pitchFamily="49" charset="-128"/>
              </a:rPr>
              <a:t>　 ① ゼロエネルギー達成に向けて最低限確保すべき基準　 　　</a:t>
            </a:r>
            <a:r>
              <a:rPr lang="en-US" altLang="ja-JP" dirty="0">
                <a:latin typeface="BIZ UDゴシック" panose="020B0400000000000000" pitchFamily="49" charset="-128"/>
                <a:ea typeface="BIZ UDゴシック" panose="020B0400000000000000" pitchFamily="49" charset="-128"/>
              </a:rPr>
              <a:t>【 </a:t>
            </a:r>
            <a:r>
              <a:rPr lang="ja-JP" altLang="en-US" dirty="0">
                <a:latin typeface="BIZ UDゴシック" panose="020B0400000000000000" pitchFamily="49" charset="-128"/>
                <a:ea typeface="BIZ UDゴシック" panose="020B0400000000000000" pitchFamily="49" charset="-128"/>
              </a:rPr>
              <a:t>最低基準 </a:t>
            </a:r>
            <a:r>
              <a:rPr lang="en-US" altLang="ja-JP" dirty="0">
                <a:latin typeface="BIZ UDゴシック" panose="020B0400000000000000" pitchFamily="49" charset="-128"/>
                <a:ea typeface="BIZ UDゴシック" panose="020B0400000000000000" pitchFamily="49" charset="-128"/>
              </a:rPr>
              <a:t>】</a:t>
            </a:r>
          </a:p>
          <a:p>
            <a:r>
              <a:rPr lang="ja-JP" altLang="en-US" dirty="0">
                <a:latin typeface="BIZ UDゴシック" panose="020B0400000000000000" pitchFamily="49" charset="-128"/>
                <a:ea typeface="BIZ UDゴシック" panose="020B0400000000000000" pitchFamily="49" charset="-128"/>
              </a:rPr>
              <a:t>　 ② 環境負荷の低減と快適性を高次元で達成する基準　　　　 </a:t>
            </a:r>
            <a:r>
              <a:rPr lang="en-US" altLang="ja-JP" dirty="0">
                <a:latin typeface="BIZ UDゴシック" panose="020B0400000000000000" pitchFamily="49" charset="-128"/>
                <a:ea typeface="BIZ UDゴシック" panose="020B0400000000000000" pitchFamily="49" charset="-128"/>
              </a:rPr>
              <a:t>【 </a:t>
            </a:r>
            <a:r>
              <a:rPr lang="ja-JP" altLang="en-US" dirty="0">
                <a:latin typeface="BIZ UDゴシック" panose="020B0400000000000000" pitchFamily="49" charset="-128"/>
                <a:ea typeface="BIZ UDゴシック" panose="020B0400000000000000" pitchFamily="49" charset="-128"/>
              </a:rPr>
              <a:t>推奨基準 </a:t>
            </a:r>
            <a:r>
              <a:rPr lang="en-US" altLang="ja-JP" dirty="0">
                <a:latin typeface="BIZ UDゴシック" panose="020B0400000000000000" pitchFamily="49" charset="-128"/>
                <a:ea typeface="BIZ UDゴシック" panose="020B0400000000000000" pitchFamily="49" charset="-128"/>
              </a:rPr>
              <a:t>】</a:t>
            </a:r>
          </a:p>
          <a:p>
            <a:r>
              <a:rPr lang="ja-JP" altLang="en-US" dirty="0">
                <a:latin typeface="BIZ UDゴシック" panose="020B0400000000000000" pitchFamily="49" charset="-128"/>
                <a:ea typeface="BIZ UDゴシック" panose="020B0400000000000000" pitchFamily="49" charset="-128"/>
              </a:rPr>
              <a:t>　 ③ 環境負荷を極限まで抑えるチャレンジ基準　　　　　　 　</a:t>
            </a:r>
            <a:r>
              <a:rPr lang="en-US" altLang="ja-JP" dirty="0">
                <a:latin typeface="BIZ UDゴシック" panose="020B0400000000000000" pitchFamily="49" charset="-128"/>
                <a:ea typeface="BIZ UDゴシック" panose="020B0400000000000000" pitchFamily="49" charset="-128"/>
              </a:rPr>
              <a:t>【 </a:t>
            </a:r>
            <a:r>
              <a:rPr lang="ja-JP" altLang="en-US" dirty="0">
                <a:latin typeface="BIZ UDゴシック" panose="020B0400000000000000" pitchFamily="49" charset="-128"/>
                <a:ea typeface="BIZ UDゴシック" panose="020B0400000000000000" pitchFamily="49" charset="-128"/>
              </a:rPr>
              <a:t>先導基準 </a:t>
            </a:r>
            <a:r>
              <a:rPr lang="en-US" altLang="ja-JP" dirty="0">
                <a:latin typeface="BIZ UDゴシック" panose="020B0400000000000000" pitchFamily="49" charset="-128"/>
                <a:ea typeface="BIZ UDゴシック" panose="020B0400000000000000" pitchFamily="49" charset="-128"/>
              </a:rPr>
              <a:t>】</a:t>
            </a:r>
          </a:p>
          <a:p>
            <a:pPr>
              <a:lnSpc>
                <a:spcPts val="1000"/>
              </a:lnSpc>
            </a:pPr>
            <a:endParaRPr lang="en-US" altLang="ja-JP" dirty="0">
              <a:latin typeface="BIZ UDゴシック" panose="020B0400000000000000" pitchFamily="49" charset="-128"/>
              <a:ea typeface="BIZ UDゴシック" panose="020B0400000000000000" pitchFamily="49" charset="-128"/>
            </a:endParaRPr>
          </a:p>
          <a:p>
            <a:r>
              <a:rPr lang="en-US" altLang="ja-JP" dirty="0">
                <a:latin typeface="BIZ UDゴシック" panose="020B0400000000000000" pitchFamily="49" charset="-128"/>
                <a:ea typeface="BIZ UDゴシック" panose="020B0400000000000000" pitchFamily="49" charset="-128"/>
              </a:rPr>
              <a:t>   </a:t>
            </a:r>
            <a:r>
              <a:rPr lang="en-US" altLang="ja-JP" sz="1400" dirty="0">
                <a:latin typeface="BIZ UDゴシック" panose="020B0400000000000000" pitchFamily="49" charset="-128"/>
                <a:ea typeface="BIZ UDゴシック" panose="020B0400000000000000" pitchFamily="49" charset="-128"/>
              </a:rPr>
              <a:t>※</a:t>
            </a:r>
            <a:r>
              <a:rPr lang="ja-JP" altLang="en-US" sz="1400" dirty="0">
                <a:latin typeface="BIZ UDゴシック" panose="020B0400000000000000" pitchFamily="49" charset="-128"/>
                <a:ea typeface="BIZ UDゴシック" panose="020B0400000000000000" pitchFamily="49" charset="-128"/>
              </a:rPr>
              <a:t>　信州健康ゼロエネ住宅には</a:t>
            </a:r>
            <a:r>
              <a:rPr lang="en-US" altLang="ja-JP" sz="1400" dirty="0">
                <a:latin typeface="BIZ UDゴシック" panose="020B0400000000000000" pitchFamily="49" charset="-128"/>
                <a:ea typeface="BIZ UDゴシック" panose="020B0400000000000000" pitchFamily="49" charset="-128"/>
              </a:rPr>
              <a:t>【</a:t>
            </a:r>
            <a:r>
              <a:rPr lang="ja-JP" altLang="en-US" sz="1400" dirty="0">
                <a:latin typeface="BIZ UDゴシック" panose="020B0400000000000000" pitchFamily="49" charset="-128"/>
                <a:ea typeface="BIZ UDゴシック" panose="020B0400000000000000" pitchFamily="49" charset="-128"/>
              </a:rPr>
              <a:t>最低基準</a:t>
            </a:r>
            <a:r>
              <a:rPr lang="en-US" altLang="ja-JP" sz="1400" dirty="0">
                <a:latin typeface="BIZ UDゴシック" panose="020B0400000000000000" pitchFamily="49" charset="-128"/>
                <a:ea typeface="BIZ UDゴシック" panose="020B0400000000000000" pitchFamily="49" charset="-128"/>
              </a:rPr>
              <a:t>】</a:t>
            </a:r>
            <a:r>
              <a:rPr lang="ja-JP" altLang="en-US" sz="1400" dirty="0">
                <a:latin typeface="BIZ UDゴシック" panose="020B0400000000000000" pitchFamily="49" charset="-128"/>
                <a:ea typeface="BIZ UDゴシック" panose="020B0400000000000000" pitchFamily="49" charset="-128"/>
              </a:rPr>
              <a:t>以上を満たすことが必須</a:t>
            </a:r>
            <a:endParaRPr lang="en-US" altLang="ja-JP" sz="1400" dirty="0">
              <a:latin typeface="BIZ UDゴシック" panose="020B0400000000000000" pitchFamily="49" charset="-128"/>
              <a:ea typeface="BIZ UDゴシック" panose="020B0400000000000000" pitchFamily="49" charset="-128"/>
            </a:endParaRPr>
          </a:p>
          <a:p>
            <a:r>
              <a:rPr lang="en-US" altLang="ja-JP" sz="1400" dirty="0">
                <a:latin typeface="BIZ UDゴシック" panose="020B0400000000000000" pitchFamily="49" charset="-128"/>
                <a:ea typeface="BIZ UDゴシック" panose="020B0400000000000000" pitchFamily="49" charset="-128"/>
              </a:rPr>
              <a:t>    ※</a:t>
            </a:r>
            <a:r>
              <a:rPr lang="ja-JP" altLang="en-US" sz="1400" dirty="0">
                <a:latin typeface="BIZ UDゴシック" panose="020B0400000000000000" pitchFamily="49" charset="-128"/>
                <a:ea typeface="BIZ UDゴシック" panose="020B0400000000000000" pitchFamily="49" charset="-128"/>
              </a:rPr>
              <a:t>　</a:t>
            </a:r>
            <a:r>
              <a:rPr lang="en-US" altLang="ja-JP" sz="1400" dirty="0">
                <a:latin typeface="BIZ UDゴシック" panose="020B0400000000000000" pitchFamily="49" charset="-128"/>
                <a:ea typeface="BIZ UDゴシック" panose="020B0400000000000000" pitchFamily="49" charset="-128"/>
              </a:rPr>
              <a:t>【</a:t>
            </a:r>
            <a:r>
              <a:rPr lang="ja-JP" altLang="en-US" sz="1400" dirty="0">
                <a:latin typeface="BIZ UDゴシック" panose="020B0400000000000000" pitchFamily="49" charset="-128"/>
                <a:ea typeface="BIZ UDゴシック" panose="020B0400000000000000" pitchFamily="49" charset="-128"/>
              </a:rPr>
              <a:t>推奨基準</a:t>
            </a:r>
            <a:r>
              <a:rPr lang="en-US" altLang="ja-JP" sz="1400" dirty="0">
                <a:latin typeface="BIZ UDゴシック" panose="020B0400000000000000" pitchFamily="49" charset="-128"/>
                <a:ea typeface="BIZ UDゴシック" panose="020B0400000000000000" pitchFamily="49" charset="-128"/>
              </a:rPr>
              <a:t>】</a:t>
            </a:r>
            <a:r>
              <a:rPr lang="ja-JP" altLang="en-US" sz="1400" dirty="0">
                <a:latin typeface="BIZ UDゴシック" panose="020B0400000000000000" pitchFamily="49" charset="-128"/>
                <a:ea typeface="BIZ UDゴシック" panose="020B0400000000000000" pitchFamily="49" charset="-128"/>
              </a:rPr>
              <a:t>又は</a:t>
            </a:r>
            <a:r>
              <a:rPr lang="en-US" altLang="ja-JP" sz="1400" dirty="0">
                <a:latin typeface="BIZ UDゴシック" panose="020B0400000000000000" pitchFamily="49" charset="-128"/>
                <a:ea typeface="BIZ UDゴシック" panose="020B0400000000000000" pitchFamily="49" charset="-128"/>
              </a:rPr>
              <a:t>【</a:t>
            </a:r>
            <a:r>
              <a:rPr lang="ja-JP" altLang="en-US" sz="1400" dirty="0">
                <a:latin typeface="BIZ UDゴシック" panose="020B0400000000000000" pitchFamily="49" charset="-128"/>
                <a:ea typeface="BIZ UDゴシック" panose="020B0400000000000000" pitchFamily="49" charset="-128"/>
              </a:rPr>
              <a:t>先導基準</a:t>
            </a:r>
            <a:r>
              <a:rPr lang="en-US" altLang="ja-JP" sz="1400" dirty="0">
                <a:latin typeface="BIZ UDゴシック" panose="020B0400000000000000" pitchFamily="49" charset="-128"/>
                <a:ea typeface="BIZ UDゴシック" panose="020B0400000000000000" pitchFamily="49" charset="-128"/>
              </a:rPr>
              <a:t>】</a:t>
            </a:r>
            <a:r>
              <a:rPr lang="ja-JP" altLang="en-US" sz="1400" dirty="0">
                <a:latin typeface="BIZ UDゴシック" panose="020B0400000000000000" pitchFamily="49" charset="-128"/>
                <a:ea typeface="BIZ UDゴシック" panose="020B0400000000000000" pitchFamily="49" charset="-128"/>
              </a:rPr>
              <a:t>の適用に当たっては、項目ごとの選択が可能</a:t>
            </a:r>
            <a:endParaRPr lang="en-US" altLang="ja-JP" dirty="0">
              <a:latin typeface="BIZ UDゴシック" panose="020B0400000000000000" pitchFamily="49" charset="-128"/>
              <a:ea typeface="BIZ UDゴシック" panose="020B0400000000000000" pitchFamily="49" charset="-128"/>
            </a:endParaRPr>
          </a:p>
        </p:txBody>
      </p:sp>
      <p:sp>
        <p:nvSpPr>
          <p:cNvPr id="16" name="コンテンツ プレースホルダー 2"/>
          <p:cNvSpPr txBox="1">
            <a:spLocks/>
          </p:cNvSpPr>
          <p:nvPr/>
        </p:nvSpPr>
        <p:spPr>
          <a:xfrm>
            <a:off x="259491" y="3452791"/>
            <a:ext cx="7904206" cy="11521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en-US" altLang="ja-JP" sz="1800" dirty="0">
                <a:solidFill>
                  <a:schemeClr val="bg1"/>
                </a:solidFill>
                <a:latin typeface="BIZ UDゴシック" panose="020B0400000000000000" pitchFamily="49" charset="-128"/>
                <a:ea typeface="BIZ UDゴシック" panose="020B0400000000000000" pitchFamily="49" charset="-128"/>
              </a:rPr>
              <a:t>check</a:t>
            </a:r>
            <a:r>
              <a:rPr lang="ja-JP" altLang="en-US" sz="1800" dirty="0">
                <a:solidFill>
                  <a:schemeClr val="bg1"/>
                </a:solidFill>
                <a:latin typeface="BIZ UDゴシック" panose="020B0400000000000000" pitchFamily="49" charset="-128"/>
                <a:ea typeface="BIZ UDゴシック" panose="020B0400000000000000" pitchFamily="49" charset="-128"/>
              </a:rPr>
              <a:t>１</a:t>
            </a:r>
            <a:endParaRPr lang="en-US" altLang="ja-JP" sz="1800" dirty="0">
              <a:solidFill>
                <a:schemeClr val="bg1"/>
              </a:solidFill>
              <a:latin typeface="BIZ UDゴシック" panose="020B0400000000000000" pitchFamily="49" charset="-128"/>
              <a:ea typeface="BIZ UDゴシック" panose="020B0400000000000000" pitchFamily="49" charset="-128"/>
            </a:endParaRPr>
          </a:p>
          <a:p>
            <a:pPr marL="0" indent="0">
              <a:buNone/>
            </a:pPr>
            <a:r>
              <a:rPr lang="ja-JP" altLang="en-US" sz="1400" dirty="0">
                <a:latin typeface="BIZ UDゴシック" panose="020B0400000000000000" pitchFamily="49" charset="-128"/>
                <a:ea typeface="BIZ UDゴシック" panose="020B0400000000000000" pitchFamily="49" charset="-128"/>
              </a:rPr>
              <a:t>　外皮性能（外皮平均熱貫流率：</a:t>
            </a:r>
            <a:r>
              <a:rPr lang="en-US" altLang="ja-JP" sz="1400" dirty="0">
                <a:latin typeface="BIZ UDゴシック" panose="020B0400000000000000" pitchFamily="49" charset="-128"/>
                <a:ea typeface="BIZ UDゴシック" panose="020B0400000000000000" pitchFamily="49" charset="-128"/>
              </a:rPr>
              <a:t>UA</a:t>
            </a:r>
            <a:r>
              <a:rPr lang="ja-JP" altLang="en-US" sz="1400" dirty="0">
                <a:latin typeface="BIZ UDゴシック" panose="020B0400000000000000" pitchFamily="49" charset="-128"/>
                <a:ea typeface="BIZ UDゴシック" panose="020B0400000000000000" pitchFamily="49" charset="-128"/>
              </a:rPr>
              <a:t>値（</a:t>
            </a:r>
            <a:r>
              <a:rPr lang="en-US" altLang="ja-JP" sz="1400" dirty="0">
                <a:latin typeface="BIZ UDゴシック" panose="020B0400000000000000" pitchFamily="49" charset="-128"/>
                <a:ea typeface="BIZ UDゴシック" panose="020B0400000000000000" pitchFamily="49" charset="-128"/>
              </a:rPr>
              <a:t>W/㎡</a:t>
            </a:r>
            <a:r>
              <a:rPr lang="ja-JP" altLang="en-US" sz="1400" dirty="0">
                <a:latin typeface="BIZ UDゴシック" panose="020B0400000000000000" pitchFamily="49" charset="-128"/>
                <a:ea typeface="BIZ UDゴシック" panose="020B0400000000000000" pitchFamily="49" charset="-128"/>
              </a:rPr>
              <a:t>・</a:t>
            </a:r>
            <a:r>
              <a:rPr lang="en-US" altLang="ja-JP" sz="1400" dirty="0">
                <a:latin typeface="BIZ UDゴシック" panose="020B0400000000000000" pitchFamily="49" charset="-128"/>
                <a:ea typeface="BIZ UDゴシック" panose="020B0400000000000000" pitchFamily="49" charset="-128"/>
              </a:rPr>
              <a:t>K</a:t>
            </a:r>
            <a:r>
              <a:rPr lang="ja-JP" altLang="en-US" sz="1400" dirty="0">
                <a:latin typeface="BIZ UDゴシック" panose="020B0400000000000000" pitchFamily="49" charset="-128"/>
                <a:ea typeface="BIZ UDゴシック" panose="020B0400000000000000" pitchFamily="49" charset="-128"/>
              </a:rPr>
              <a:t>）の強化）</a:t>
            </a:r>
            <a:r>
              <a:rPr lang="ja-JP" altLang="en-US" sz="1200" dirty="0">
                <a:latin typeface="BIZ UDゴシック" panose="020B0400000000000000" pitchFamily="49" charset="-128"/>
                <a:ea typeface="BIZ UDゴシック" panose="020B0400000000000000" pitchFamily="49" charset="-128"/>
              </a:rPr>
              <a:t>　</a:t>
            </a:r>
            <a:endParaRPr lang="en-US" altLang="ja-JP" sz="1200" dirty="0">
              <a:latin typeface="BIZ UDゴシック" panose="020B0400000000000000" pitchFamily="49" charset="-128"/>
              <a:ea typeface="BIZ UDゴシック" panose="020B0400000000000000" pitchFamily="49" charset="-128"/>
            </a:endParaRPr>
          </a:p>
          <a:p>
            <a:pPr marL="0" indent="0">
              <a:buNone/>
            </a:pPr>
            <a:r>
              <a:rPr lang="ja-JP" altLang="en-US" sz="1200" dirty="0">
                <a:latin typeface="BIZ UDゴシック" panose="020B0400000000000000" pitchFamily="49" charset="-128"/>
                <a:ea typeface="BIZ UDゴシック" panose="020B0400000000000000" pitchFamily="49" charset="-128"/>
              </a:rPr>
              <a:t>　　・建築物省エネ法に基づく地域区分ごと、下表に掲げる数値以下とすること</a:t>
            </a:r>
            <a:endParaRPr lang="en-US" altLang="ja-JP" sz="1200" dirty="0">
              <a:latin typeface="BIZ UDゴシック" panose="020B0400000000000000" pitchFamily="49" charset="-128"/>
              <a:ea typeface="BIZ UDゴシック" panose="020B0400000000000000" pitchFamily="49" charset="-128"/>
            </a:endParaRPr>
          </a:p>
        </p:txBody>
      </p:sp>
      <p:sp>
        <p:nvSpPr>
          <p:cNvPr id="22" name="タイトル 1"/>
          <p:cNvSpPr txBox="1">
            <a:spLocks/>
          </p:cNvSpPr>
          <p:nvPr/>
        </p:nvSpPr>
        <p:spPr>
          <a:xfrm>
            <a:off x="0" y="-120"/>
            <a:ext cx="9144000" cy="55755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ja-JP" altLang="en-US" sz="1800" dirty="0">
                <a:solidFill>
                  <a:schemeClr val="bg1">
                    <a:lumMod val="65000"/>
                  </a:schemeClr>
                </a:solidFill>
                <a:latin typeface="BIZ UDゴシック" panose="020B0400000000000000" pitchFamily="49" charset="-128"/>
                <a:ea typeface="BIZ UDゴシック" panose="020B0400000000000000" pitchFamily="49" charset="-128"/>
              </a:rPr>
              <a:t>信州健康ゼロエネ住宅指針チェックリスト</a:t>
            </a:r>
          </a:p>
        </p:txBody>
      </p:sp>
      <p:graphicFrame>
        <p:nvGraphicFramePr>
          <p:cNvPr id="5" name="表 4"/>
          <p:cNvGraphicFramePr>
            <a:graphicFrameLocks noGrp="1"/>
          </p:cNvGraphicFramePr>
          <p:nvPr>
            <p:extLst>
              <p:ext uri="{D42A27DB-BD31-4B8C-83A1-F6EECF244321}">
                <p14:modId xmlns:p14="http://schemas.microsoft.com/office/powerpoint/2010/main" val="399081147"/>
              </p:ext>
            </p:extLst>
          </p:nvPr>
        </p:nvGraphicFramePr>
        <p:xfrm>
          <a:off x="1309815" y="5018951"/>
          <a:ext cx="6625280" cy="1332426"/>
        </p:xfrm>
        <a:graphic>
          <a:graphicData uri="http://schemas.openxmlformats.org/drawingml/2006/table">
            <a:tbl>
              <a:tblPr firstRow="1" bandRow="1">
                <a:tableStyleId>{93296810-A885-4BE3-A3E7-6D5BEEA58F35}</a:tableStyleId>
              </a:tblPr>
              <a:tblGrid>
                <a:gridCol w="1325056">
                  <a:extLst>
                    <a:ext uri="{9D8B030D-6E8A-4147-A177-3AD203B41FA5}">
                      <a16:colId xmlns:a16="http://schemas.microsoft.com/office/drawing/2014/main" val="2736049398"/>
                    </a:ext>
                  </a:extLst>
                </a:gridCol>
                <a:gridCol w="1325056">
                  <a:extLst>
                    <a:ext uri="{9D8B030D-6E8A-4147-A177-3AD203B41FA5}">
                      <a16:colId xmlns:a16="http://schemas.microsoft.com/office/drawing/2014/main" val="1885609959"/>
                    </a:ext>
                  </a:extLst>
                </a:gridCol>
                <a:gridCol w="1325056">
                  <a:extLst>
                    <a:ext uri="{9D8B030D-6E8A-4147-A177-3AD203B41FA5}">
                      <a16:colId xmlns:a16="http://schemas.microsoft.com/office/drawing/2014/main" val="2752539933"/>
                    </a:ext>
                  </a:extLst>
                </a:gridCol>
                <a:gridCol w="1325056">
                  <a:extLst>
                    <a:ext uri="{9D8B030D-6E8A-4147-A177-3AD203B41FA5}">
                      <a16:colId xmlns:a16="http://schemas.microsoft.com/office/drawing/2014/main" val="1338980505"/>
                    </a:ext>
                  </a:extLst>
                </a:gridCol>
                <a:gridCol w="1325056">
                  <a:extLst>
                    <a:ext uri="{9D8B030D-6E8A-4147-A177-3AD203B41FA5}">
                      <a16:colId xmlns:a16="http://schemas.microsoft.com/office/drawing/2014/main" val="4192826273"/>
                    </a:ext>
                  </a:extLst>
                </a:gridCol>
              </a:tblGrid>
              <a:tr h="352702">
                <a:tc>
                  <a:txBody>
                    <a:bodyPr/>
                    <a:lstStyle/>
                    <a:p>
                      <a:pPr algn="ctr"/>
                      <a:r>
                        <a:rPr kumimoji="1" lang="ja-JP" altLang="en-US" sz="1200" dirty="0">
                          <a:latin typeface="BIZ UDゴシック" panose="020B0400000000000000" pitchFamily="49" charset="-128"/>
                          <a:ea typeface="BIZ UDゴシック" panose="020B0400000000000000" pitchFamily="49" charset="-128"/>
                        </a:rPr>
                        <a:t>基準</a:t>
                      </a:r>
                    </a:p>
                  </a:txBody>
                  <a:tcPr/>
                </a:tc>
                <a:tc>
                  <a:txBody>
                    <a:bodyPr/>
                    <a:lstStyle/>
                    <a:p>
                      <a:pPr algn="ctr"/>
                      <a:r>
                        <a:rPr kumimoji="1" lang="ja-JP" altLang="en-US" sz="1200" dirty="0">
                          <a:latin typeface="BIZ UDゴシック" panose="020B0400000000000000" pitchFamily="49" charset="-128"/>
                          <a:ea typeface="BIZ UDゴシック" panose="020B0400000000000000" pitchFamily="49" charset="-128"/>
                        </a:rPr>
                        <a:t>２地域</a:t>
                      </a:r>
                    </a:p>
                  </a:txBody>
                  <a:tcPr/>
                </a:tc>
                <a:tc>
                  <a:txBody>
                    <a:bodyPr/>
                    <a:lstStyle/>
                    <a:p>
                      <a:pPr algn="ctr"/>
                      <a:r>
                        <a:rPr kumimoji="1" lang="ja-JP" altLang="en-US" sz="1200" dirty="0">
                          <a:latin typeface="BIZ UDゴシック" panose="020B0400000000000000" pitchFamily="49" charset="-128"/>
                          <a:ea typeface="BIZ UDゴシック" panose="020B0400000000000000" pitchFamily="49" charset="-128"/>
                        </a:rPr>
                        <a:t>３地域</a:t>
                      </a:r>
                    </a:p>
                  </a:txBody>
                  <a:tcPr/>
                </a:tc>
                <a:tc>
                  <a:txBody>
                    <a:bodyPr/>
                    <a:lstStyle/>
                    <a:p>
                      <a:pPr algn="ctr"/>
                      <a:r>
                        <a:rPr kumimoji="1" lang="ja-JP" altLang="en-US" sz="1200" dirty="0">
                          <a:latin typeface="BIZ UDゴシック" panose="020B0400000000000000" pitchFamily="49" charset="-128"/>
                          <a:ea typeface="BIZ UDゴシック" panose="020B0400000000000000" pitchFamily="49" charset="-128"/>
                        </a:rPr>
                        <a:t>４地域</a:t>
                      </a:r>
                    </a:p>
                  </a:txBody>
                  <a:tcPr/>
                </a:tc>
                <a:tc>
                  <a:txBody>
                    <a:bodyPr/>
                    <a:lstStyle/>
                    <a:p>
                      <a:pPr algn="ctr"/>
                      <a:r>
                        <a:rPr kumimoji="1" lang="ja-JP" altLang="en-US" sz="1200" dirty="0">
                          <a:latin typeface="BIZ UDゴシック" panose="020B0400000000000000" pitchFamily="49" charset="-128"/>
                          <a:ea typeface="BIZ UDゴシック" panose="020B0400000000000000" pitchFamily="49" charset="-128"/>
                        </a:rPr>
                        <a:t>５地域</a:t>
                      </a:r>
                    </a:p>
                  </a:txBody>
                  <a:tcPr/>
                </a:tc>
                <a:extLst>
                  <a:ext uri="{0D108BD9-81ED-4DB2-BD59-A6C34878D82A}">
                    <a16:rowId xmlns:a16="http://schemas.microsoft.com/office/drawing/2014/main" val="1552021399"/>
                  </a:ext>
                </a:extLst>
              </a:tr>
              <a:tr h="352702">
                <a:tc>
                  <a:txBody>
                    <a:bodyPr/>
                    <a:lstStyle/>
                    <a:p>
                      <a:pPr algn="ctr"/>
                      <a:r>
                        <a:rPr kumimoji="1" lang="ja-JP" altLang="en-US" sz="1200" dirty="0">
                          <a:latin typeface="BIZ UDゴシック" panose="020B0400000000000000" pitchFamily="49" charset="-128"/>
                          <a:ea typeface="BIZ UDゴシック" panose="020B0400000000000000" pitchFamily="49" charset="-128"/>
                        </a:rPr>
                        <a:t>最低基準</a:t>
                      </a:r>
                    </a:p>
                  </a:txBody>
                  <a:tcPr/>
                </a:tc>
                <a:tc>
                  <a:txBody>
                    <a:bodyPr/>
                    <a:lstStyle/>
                    <a:p>
                      <a:pPr algn="ctr"/>
                      <a:r>
                        <a:rPr kumimoji="1" lang="en-US" altLang="ja-JP" sz="1200" dirty="0">
                          <a:latin typeface="BIZ UDゴシック" panose="020B0400000000000000" pitchFamily="49" charset="-128"/>
                          <a:ea typeface="BIZ UDゴシック" panose="020B0400000000000000" pitchFamily="49" charset="-128"/>
                        </a:rPr>
                        <a:t>0.4</a:t>
                      </a:r>
                      <a:endParaRPr kumimoji="1" lang="ja-JP" altLang="en-US" sz="1200" dirty="0">
                        <a:latin typeface="BIZ UDゴシック" panose="020B0400000000000000" pitchFamily="49" charset="-128"/>
                        <a:ea typeface="BIZ UDゴシック" panose="020B0400000000000000" pitchFamily="49" charset="-128"/>
                      </a:endParaRPr>
                    </a:p>
                  </a:txBody>
                  <a:tcPr/>
                </a:tc>
                <a:tc gridSpan="3">
                  <a:txBody>
                    <a:bodyPr/>
                    <a:lstStyle/>
                    <a:p>
                      <a:pPr algn="ctr"/>
                      <a:r>
                        <a:rPr kumimoji="1" lang="en-US" altLang="ja-JP" sz="1200" dirty="0">
                          <a:latin typeface="BIZ UDゴシック" panose="020B0400000000000000" pitchFamily="49" charset="-128"/>
                          <a:ea typeface="BIZ UDゴシック" panose="020B0400000000000000" pitchFamily="49" charset="-128"/>
                        </a:rPr>
                        <a:t>0.5</a:t>
                      </a:r>
                      <a:endParaRPr kumimoji="1" lang="ja-JP" altLang="en-US" sz="1200" dirty="0">
                        <a:latin typeface="BIZ UDゴシック" panose="020B0400000000000000" pitchFamily="49" charset="-128"/>
                        <a:ea typeface="BIZ UDゴシック" panose="020B0400000000000000" pitchFamily="49" charset="-128"/>
                      </a:endParaRPr>
                    </a:p>
                  </a:txBody>
                  <a:tcPr/>
                </a:tc>
                <a:tc hMerge="1">
                  <a:txBody>
                    <a:bodyPr/>
                    <a:lstStyle/>
                    <a:p>
                      <a:pPr algn="ctr"/>
                      <a:endParaRPr kumimoji="1" lang="ja-JP" altLang="en-US" sz="1400" dirty="0">
                        <a:latin typeface="BIZ UDゴシック" panose="020B0400000000000000" pitchFamily="49" charset="-128"/>
                        <a:ea typeface="BIZ UDゴシック" panose="020B0400000000000000" pitchFamily="49" charset="-128"/>
                      </a:endParaRPr>
                    </a:p>
                  </a:txBody>
                  <a:tcPr/>
                </a:tc>
                <a:tc hMerge="1">
                  <a:txBody>
                    <a:bodyPr/>
                    <a:lstStyle/>
                    <a:p>
                      <a:pPr algn="ctr"/>
                      <a:endParaRPr kumimoji="1" lang="ja-JP" altLang="en-US" sz="14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1296131332"/>
                  </a:ext>
                </a:extLst>
              </a:tr>
              <a:tr h="352702">
                <a:tc>
                  <a:txBody>
                    <a:bodyPr/>
                    <a:lstStyle/>
                    <a:p>
                      <a:pPr algn="ctr"/>
                      <a:r>
                        <a:rPr kumimoji="1" lang="ja-JP" altLang="en-US" sz="1200" dirty="0">
                          <a:latin typeface="BIZ UDゴシック" panose="020B0400000000000000" pitchFamily="49" charset="-128"/>
                          <a:ea typeface="BIZ UDゴシック" panose="020B0400000000000000" pitchFamily="49" charset="-128"/>
                        </a:rPr>
                        <a:t>推奨基準</a:t>
                      </a:r>
                    </a:p>
                  </a:txBody>
                  <a:tcPr/>
                </a:tc>
                <a:tc gridSpan="2">
                  <a:txBody>
                    <a:bodyPr/>
                    <a:lstStyle/>
                    <a:p>
                      <a:pPr algn="ctr"/>
                      <a:r>
                        <a:rPr kumimoji="1" lang="en-US" altLang="ja-JP" sz="1200" dirty="0">
                          <a:latin typeface="BIZ UDゴシック" panose="020B0400000000000000" pitchFamily="49" charset="-128"/>
                          <a:ea typeface="BIZ UDゴシック" panose="020B0400000000000000" pitchFamily="49" charset="-128"/>
                        </a:rPr>
                        <a:t>0.28</a:t>
                      </a:r>
                      <a:endParaRPr kumimoji="1" lang="ja-JP" altLang="en-US" sz="1200" dirty="0">
                        <a:latin typeface="BIZ UDゴシック" panose="020B0400000000000000" pitchFamily="49" charset="-128"/>
                        <a:ea typeface="BIZ UDゴシック" panose="020B0400000000000000" pitchFamily="49" charset="-128"/>
                      </a:endParaRPr>
                    </a:p>
                  </a:txBody>
                  <a:tcPr/>
                </a:tc>
                <a:tc hMerge="1">
                  <a:txBody>
                    <a:bodyPr/>
                    <a:lstStyle/>
                    <a:p>
                      <a:pPr algn="ctr"/>
                      <a:endParaRPr kumimoji="1" lang="ja-JP" altLang="en-US" sz="1400" dirty="0">
                        <a:latin typeface="BIZ UDゴシック" panose="020B0400000000000000" pitchFamily="49" charset="-128"/>
                        <a:ea typeface="BIZ UDゴシック" panose="020B0400000000000000" pitchFamily="49" charset="-128"/>
                      </a:endParaRPr>
                    </a:p>
                  </a:txBody>
                  <a:tcPr/>
                </a:tc>
                <a:tc gridSpan="2">
                  <a:txBody>
                    <a:bodyPr/>
                    <a:lstStyle/>
                    <a:p>
                      <a:pPr algn="ctr"/>
                      <a:r>
                        <a:rPr kumimoji="1" lang="en-US" altLang="ja-JP" sz="1200" dirty="0">
                          <a:latin typeface="BIZ UDゴシック" panose="020B0400000000000000" pitchFamily="49" charset="-128"/>
                          <a:ea typeface="BIZ UDゴシック" panose="020B0400000000000000" pitchFamily="49" charset="-128"/>
                        </a:rPr>
                        <a:t>0.34</a:t>
                      </a:r>
                      <a:endParaRPr kumimoji="1" lang="ja-JP" altLang="en-US" sz="1200" dirty="0">
                        <a:latin typeface="BIZ UDゴシック" panose="020B0400000000000000" pitchFamily="49" charset="-128"/>
                        <a:ea typeface="BIZ UDゴシック" panose="020B0400000000000000" pitchFamily="49" charset="-128"/>
                      </a:endParaRPr>
                    </a:p>
                  </a:txBody>
                  <a:tcPr/>
                </a:tc>
                <a:tc hMerge="1">
                  <a:txBody>
                    <a:bodyPr/>
                    <a:lstStyle/>
                    <a:p>
                      <a:pPr algn="ctr"/>
                      <a:endParaRPr kumimoji="1" lang="ja-JP" altLang="en-US" sz="14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1121069789"/>
                  </a:ext>
                </a:extLst>
              </a:tr>
              <a:tr h="183703">
                <a:tc>
                  <a:txBody>
                    <a:bodyPr/>
                    <a:lstStyle/>
                    <a:p>
                      <a:pPr algn="ctr"/>
                      <a:r>
                        <a:rPr kumimoji="1" lang="ja-JP" altLang="en-US" sz="1200" dirty="0">
                          <a:latin typeface="BIZ UDゴシック" panose="020B0400000000000000" pitchFamily="49" charset="-128"/>
                          <a:ea typeface="BIZ UDゴシック" panose="020B0400000000000000" pitchFamily="49" charset="-128"/>
                        </a:rPr>
                        <a:t>先導基準</a:t>
                      </a:r>
                    </a:p>
                  </a:txBody>
                  <a:tcPr/>
                </a:tc>
                <a:tc gridSpan="2">
                  <a:txBody>
                    <a:bodyPr/>
                    <a:lstStyle/>
                    <a:p>
                      <a:pPr algn="ctr"/>
                      <a:r>
                        <a:rPr kumimoji="1" lang="en-US" altLang="ja-JP" sz="1200" dirty="0">
                          <a:latin typeface="BIZ UDゴシック" panose="020B0400000000000000" pitchFamily="49" charset="-128"/>
                          <a:ea typeface="BIZ UDゴシック" panose="020B0400000000000000" pitchFamily="49" charset="-128"/>
                        </a:rPr>
                        <a:t>0.20</a:t>
                      </a:r>
                      <a:endParaRPr kumimoji="1" lang="ja-JP" altLang="en-US" sz="1200" dirty="0">
                        <a:latin typeface="BIZ UDゴシック" panose="020B0400000000000000" pitchFamily="49" charset="-128"/>
                        <a:ea typeface="BIZ UDゴシック" panose="020B0400000000000000" pitchFamily="49" charset="-128"/>
                      </a:endParaRPr>
                    </a:p>
                  </a:txBody>
                  <a:tcPr/>
                </a:tc>
                <a:tc hMerge="1">
                  <a:txBody>
                    <a:bodyPr/>
                    <a:lstStyle/>
                    <a:p>
                      <a:pPr algn="ctr"/>
                      <a:endParaRPr kumimoji="1" lang="ja-JP" altLang="en-US" sz="1400" dirty="0">
                        <a:latin typeface="BIZ UDゴシック" panose="020B0400000000000000" pitchFamily="49" charset="-128"/>
                        <a:ea typeface="BIZ UDゴシック" panose="020B0400000000000000" pitchFamily="49" charset="-128"/>
                      </a:endParaRPr>
                    </a:p>
                  </a:txBody>
                  <a:tcPr/>
                </a:tc>
                <a:tc gridSpan="2">
                  <a:txBody>
                    <a:bodyPr/>
                    <a:lstStyle/>
                    <a:p>
                      <a:pPr algn="ctr"/>
                      <a:r>
                        <a:rPr kumimoji="1" lang="en-US" altLang="ja-JP" sz="1200" dirty="0">
                          <a:latin typeface="BIZ UDゴシック" panose="020B0400000000000000" pitchFamily="49" charset="-128"/>
                          <a:ea typeface="BIZ UDゴシック" panose="020B0400000000000000" pitchFamily="49" charset="-128"/>
                        </a:rPr>
                        <a:t>0.23</a:t>
                      </a:r>
                      <a:endParaRPr kumimoji="1" lang="ja-JP" altLang="en-US" sz="1200" dirty="0">
                        <a:latin typeface="BIZ UDゴシック" panose="020B0400000000000000" pitchFamily="49" charset="-128"/>
                        <a:ea typeface="BIZ UDゴシック" panose="020B0400000000000000" pitchFamily="49" charset="-128"/>
                      </a:endParaRPr>
                    </a:p>
                  </a:txBody>
                  <a:tcPr/>
                </a:tc>
                <a:tc hMerge="1">
                  <a:txBody>
                    <a:bodyPr/>
                    <a:lstStyle/>
                    <a:p>
                      <a:pPr algn="ctr"/>
                      <a:endParaRPr kumimoji="1" lang="ja-JP" altLang="en-US" sz="14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2681926443"/>
                  </a:ext>
                </a:extLst>
              </a:tr>
            </a:tbl>
          </a:graphicData>
        </a:graphic>
      </p:graphicFrame>
      <p:sp>
        <p:nvSpPr>
          <p:cNvPr id="6" name="テキスト ボックス 5"/>
          <p:cNvSpPr txBox="1"/>
          <p:nvPr/>
        </p:nvSpPr>
        <p:spPr>
          <a:xfrm>
            <a:off x="3119049" y="4752259"/>
            <a:ext cx="3006811" cy="276999"/>
          </a:xfrm>
          <a:prstGeom prst="rect">
            <a:avLst/>
          </a:prstGeom>
          <a:noFill/>
        </p:spPr>
        <p:txBody>
          <a:bodyPr wrap="square" rtlCol="0">
            <a:spAutoFit/>
          </a:bodyPr>
          <a:lstStyle/>
          <a:p>
            <a:pPr algn="ctr"/>
            <a:r>
              <a:rPr kumimoji="1" lang="ja-JP" altLang="en-US" sz="1200" dirty="0">
                <a:latin typeface="BIZ UDゴシック" panose="020B0400000000000000" pitchFamily="49" charset="-128"/>
                <a:ea typeface="BIZ UDゴシック" panose="020B0400000000000000" pitchFamily="49" charset="-128"/>
              </a:rPr>
              <a:t>表　外皮性能の基準</a:t>
            </a:r>
          </a:p>
        </p:txBody>
      </p:sp>
      <p:sp>
        <p:nvSpPr>
          <p:cNvPr id="11" name="コンテンツ プレースホルダー 2"/>
          <p:cNvSpPr txBox="1">
            <a:spLocks/>
          </p:cNvSpPr>
          <p:nvPr/>
        </p:nvSpPr>
        <p:spPr>
          <a:xfrm>
            <a:off x="7760043" y="3443177"/>
            <a:ext cx="1383957" cy="1171393"/>
          </a:xfrm>
          <a:prstGeom prst="rect">
            <a:avLst/>
          </a:prstGeom>
          <a:solidFill>
            <a:schemeClr val="bg1">
              <a:lumMod val="95000"/>
            </a:schemeClr>
          </a:solidFill>
          <a:ln cmpd="dbl">
            <a:solidFill>
              <a:schemeClr val="tx1">
                <a:lumMod val="50000"/>
                <a:lumOff val="50000"/>
              </a:schemeClr>
            </a:solidFill>
          </a:ln>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ct val="150000"/>
              </a:lnSpc>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最低基準</a:t>
            </a:r>
            <a:endParaRPr lang="en-US" altLang="ja-JP" sz="1200" dirty="0">
              <a:latin typeface="BIZ UDゴシック" panose="020B0400000000000000" pitchFamily="49" charset="-128"/>
              <a:ea typeface="BIZ UDゴシック" panose="020B0400000000000000" pitchFamily="49" charset="-128"/>
            </a:endParaRPr>
          </a:p>
          <a:p>
            <a:pPr marL="0" indent="0" algn="ctr">
              <a:lnSpc>
                <a:spcPct val="150000"/>
              </a:lnSpc>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推奨基準</a:t>
            </a:r>
            <a:endParaRPr lang="en-US" altLang="ja-JP" sz="1200" dirty="0">
              <a:latin typeface="BIZ UDゴシック" panose="020B0400000000000000" pitchFamily="49" charset="-128"/>
              <a:ea typeface="BIZ UDゴシック" panose="020B0400000000000000" pitchFamily="49" charset="-128"/>
            </a:endParaRPr>
          </a:p>
          <a:p>
            <a:pPr marL="0" indent="0" algn="ctr">
              <a:lnSpc>
                <a:spcPct val="150000"/>
              </a:lnSpc>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先導基準</a:t>
            </a:r>
            <a:endParaRPr lang="ja-JP" altLang="en-US" sz="1000" dirty="0">
              <a:latin typeface="BIZ UDゴシック" panose="020B0400000000000000" pitchFamily="49" charset="-128"/>
              <a:ea typeface="BIZ UDゴシック" panose="020B0400000000000000" pitchFamily="49" charset="-128"/>
            </a:endParaRPr>
          </a:p>
        </p:txBody>
      </p:sp>
      <p:sp>
        <p:nvSpPr>
          <p:cNvPr id="3" name="スライド番号プレースホルダー 2"/>
          <p:cNvSpPr>
            <a:spLocks noGrp="1"/>
          </p:cNvSpPr>
          <p:nvPr>
            <p:ph type="sldNum" sz="quarter" idx="12"/>
          </p:nvPr>
        </p:nvSpPr>
        <p:spPr>
          <a:xfrm>
            <a:off x="7082479" y="6500930"/>
            <a:ext cx="2057400" cy="365125"/>
          </a:xfrm>
        </p:spPr>
        <p:txBody>
          <a:bodyPr/>
          <a:lstStyle/>
          <a:p>
            <a:fld id="{9596C9B7-AB3B-4613-B0B3-09F8EBDE438A}" type="slidenum">
              <a:rPr kumimoji="1" lang="ja-JP" altLang="en-US" smtClean="0"/>
              <a:t>2</a:t>
            </a:fld>
            <a:endParaRPr kumimoji="1" lang="ja-JP" altLang="en-US" dirty="0"/>
          </a:p>
        </p:txBody>
      </p:sp>
      <p:sp>
        <p:nvSpPr>
          <p:cNvPr id="12" name="テキスト ボックス 11"/>
          <p:cNvSpPr txBox="1"/>
          <p:nvPr/>
        </p:nvSpPr>
        <p:spPr>
          <a:xfrm>
            <a:off x="1278924" y="3495334"/>
            <a:ext cx="1206844" cy="276999"/>
          </a:xfrm>
          <a:prstGeom prst="rect">
            <a:avLst/>
          </a:prstGeom>
          <a:noFill/>
        </p:spPr>
        <p:txBody>
          <a:bodyPr wrap="square" rtlCol="0">
            <a:spAutoFit/>
          </a:bodyPr>
          <a:lstStyle/>
          <a:p>
            <a:pPr algn="ctr"/>
            <a:r>
              <a:rPr lang="ja-JP" altLang="en-US" sz="1200" dirty="0">
                <a:latin typeface="BIZ UDゴシック" panose="020B0400000000000000" pitchFamily="49" charset="-128"/>
                <a:ea typeface="BIZ UDゴシック" panose="020B0400000000000000" pitchFamily="49" charset="-128"/>
              </a:rPr>
              <a:t>≪指針</a:t>
            </a:r>
            <a:r>
              <a:rPr lang="en-US" altLang="ja-JP" sz="1200" dirty="0">
                <a:latin typeface="BIZ UDゴシック" panose="020B0400000000000000" pitchFamily="49" charset="-128"/>
                <a:ea typeface="BIZ UDゴシック" panose="020B0400000000000000" pitchFamily="49" charset="-128"/>
              </a:rPr>
              <a:t>P44</a:t>
            </a:r>
            <a:r>
              <a:rPr lang="ja-JP" altLang="en-US" sz="1200" dirty="0">
                <a:latin typeface="BIZ UDゴシック" panose="020B0400000000000000" pitchFamily="49" charset="-128"/>
                <a:ea typeface="BIZ UDゴシック" panose="020B0400000000000000" pitchFamily="49" charset="-128"/>
              </a:rPr>
              <a:t>≫</a:t>
            </a:r>
            <a:endParaRPr lang="en-US" altLang="ja-JP" sz="1200" dirty="0">
              <a:latin typeface="BIZ UDゴシック" panose="020B0400000000000000" pitchFamily="49" charset="-128"/>
              <a:ea typeface="BIZ UDゴシック" panose="020B0400000000000000" pitchFamily="49" charset="-128"/>
            </a:endParaRPr>
          </a:p>
        </p:txBody>
      </p:sp>
      <p:sp>
        <p:nvSpPr>
          <p:cNvPr id="13" name="コンテンツ プレースホルダー 2"/>
          <p:cNvSpPr txBox="1">
            <a:spLocks/>
          </p:cNvSpPr>
          <p:nvPr/>
        </p:nvSpPr>
        <p:spPr>
          <a:xfrm>
            <a:off x="6376085" y="3443177"/>
            <a:ext cx="1383957" cy="700455"/>
          </a:xfrm>
          <a:prstGeom prst="rect">
            <a:avLst/>
          </a:prstGeom>
          <a:solidFill>
            <a:schemeClr val="bg1">
              <a:lumMod val="95000"/>
            </a:schemeClr>
          </a:solidFill>
          <a:ln cmpd="dbl">
            <a:solidFill>
              <a:schemeClr val="tx1">
                <a:lumMod val="50000"/>
                <a:lumOff val="50000"/>
              </a:schemeClr>
            </a:solidFill>
          </a:ln>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ct val="150000"/>
              </a:lnSpc>
              <a:buFont typeface="Arial" panose="020B0604020202020204" pitchFamily="34" charset="0"/>
              <a:buNone/>
            </a:pPr>
            <a:endParaRPr lang="en-US" altLang="ja-JP" sz="1200" dirty="0">
              <a:latin typeface="BIZ UDゴシック" panose="020B0400000000000000" pitchFamily="49" charset="-128"/>
              <a:ea typeface="BIZ UDゴシック" panose="020B0400000000000000" pitchFamily="49" charset="-128"/>
            </a:endParaRPr>
          </a:p>
        </p:txBody>
      </p:sp>
      <p:sp>
        <p:nvSpPr>
          <p:cNvPr id="4" name="テキスト ボックス 3"/>
          <p:cNvSpPr txBox="1"/>
          <p:nvPr/>
        </p:nvSpPr>
        <p:spPr>
          <a:xfrm>
            <a:off x="6376084" y="3452791"/>
            <a:ext cx="1383958" cy="276999"/>
          </a:xfrm>
          <a:prstGeom prst="rect">
            <a:avLst/>
          </a:prstGeom>
          <a:solidFill>
            <a:schemeClr val="tx1">
              <a:lumMod val="50000"/>
              <a:lumOff val="50000"/>
            </a:schemeClr>
          </a:solidFill>
        </p:spPr>
        <p:txBody>
          <a:bodyPr wrap="square" rtlCol="0">
            <a:spAutoFit/>
          </a:bodyPr>
          <a:lstStyle/>
          <a:p>
            <a:pPr algn="ctr"/>
            <a:r>
              <a:rPr kumimoji="1" lang="ja-JP" altLang="en-US" sz="1200" b="1" dirty="0">
                <a:solidFill>
                  <a:schemeClr val="bg1"/>
                </a:solidFill>
              </a:rPr>
              <a:t>設計値</a:t>
            </a:r>
          </a:p>
        </p:txBody>
      </p:sp>
    </p:spTree>
    <p:extLst>
      <p:ext uri="{BB962C8B-B14F-4D97-AF65-F5344CB8AC3E}">
        <p14:creationId xmlns:p14="http://schemas.microsoft.com/office/powerpoint/2010/main" val="3198262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a:xfrm>
            <a:off x="-1" y="1273600"/>
            <a:ext cx="1400433" cy="343849"/>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26" name="正方形/長方形 25"/>
          <p:cNvSpPr/>
          <p:nvPr/>
        </p:nvSpPr>
        <p:spPr>
          <a:xfrm>
            <a:off x="0" y="1273600"/>
            <a:ext cx="9143999" cy="5584400"/>
          </a:xfrm>
          <a:prstGeom prst="rect">
            <a:avLst/>
          </a:prstGeom>
          <a:solidFill>
            <a:schemeClr val="accent6">
              <a:lumMod val="40000"/>
              <a:lumOff val="60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16" name="コンテンツ プレースホルダー 2"/>
          <p:cNvSpPr txBox="1">
            <a:spLocks/>
          </p:cNvSpPr>
          <p:nvPr/>
        </p:nvSpPr>
        <p:spPr>
          <a:xfrm>
            <a:off x="259491" y="1302713"/>
            <a:ext cx="7904206" cy="11521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en-US" altLang="ja-JP" sz="1800" dirty="0">
                <a:solidFill>
                  <a:schemeClr val="bg1"/>
                </a:solidFill>
                <a:latin typeface="BIZ UDゴシック" panose="020B0400000000000000" pitchFamily="49" charset="-128"/>
                <a:ea typeface="BIZ UDゴシック" panose="020B0400000000000000" pitchFamily="49" charset="-128"/>
              </a:rPr>
              <a:t>Check</a:t>
            </a:r>
            <a:r>
              <a:rPr lang="ja-JP" altLang="en-US" sz="1800" dirty="0">
                <a:solidFill>
                  <a:schemeClr val="bg1"/>
                </a:solidFill>
                <a:latin typeface="BIZ UDゴシック" panose="020B0400000000000000" pitchFamily="49" charset="-128"/>
                <a:ea typeface="BIZ UDゴシック" panose="020B0400000000000000" pitchFamily="49" charset="-128"/>
              </a:rPr>
              <a:t>２</a:t>
            </a:r>
            <a:endParaRPr lang="en-US" altLang="ja-JP" sz="1800" dirty="0">
              <a:solidFill>
                <a:schemeClr val="bg1"/>
              </a:solidFill>
              <a:latin typeface="BIZ UDゴシック" panose="020B0400000000000000" pitchFamily="49" charset="-128"/>
              <a:ea typeface="BIZ UDゴシック" panose="020B0400000000000000" pitchFamily="49" charset="-128"/>
            </a:endParaRPr>
          </a:p>
          <a:p>
            <a:pPr marL="0" indent="0">
              <a:buNone/>
            </a:pPr>
            <a:r>
              <a:rPr lang="ja-JP" altLang="en-US" sz="1400" dirty="0">
                <a:latin typeface="BIZ UDゴシック" panose="020B0400000000000000" pitchFamily="49" charset="-128"/>
                <a:ea typeface="BIZ UDゴシック" panose="020B0400000000000000" pitchFamily="49" charset="-128"/>
              </a:rPr>
              <a:t>　一次エネルギ</a:t>
            </a:r>
            <a:r>
              <a:rPr lang="en-US" altLang="ja-JP" sz="1400" dirty="0">
                <a:latin typeface="BIZ UDゴシック" panose="020B0400000000000000" pitchFamily="49" charset="-128"/>
                <a:ea typeface="BIZ UDゴシック" panose="020B0400000000000000" pitchFamily="49" charset="-128"/>
              </a:rPr>
              <a:t>―</a:t>
            </a:r>
            <a:r>
              <a:rPr lang="ja-JP" altLang="en-US" sz="1400" dirty="0">
                <a:latin typeface="BIZ UDゴシック" panose="020B0400000000000000" pitchFamily="49" charset="-128"/>
                <a:ea typeface="BIZ UDゴシック" panose="020B0400000000000000" pitchFamily="49" charset="-128"/>
              </a:rPr>
              <a:t>消費量の削減</a:t>
            </a:r>
            <a:r>
              <a:rPr lang="ja-JP" altLang="en-US" sz="1200" dirty="0">
                <a:latin typeface="BIZ UDゴシック" panose="020B0400000000000000" pitchFamily="49" charset="-128"/>
                <a:ea typeface="BIZ UDゴシック" panose="020B0400000000000000" pitchFamily="49" charset="-128"/>
              </a:rPr>
              <a:t>　</a:t>
            </a:r>
            <a:endParaRPr lang="en-US" altLang="ja-JP" sz="1200" dirty="0">
              <a:latin typeface="BIZ UDゴシック" panose="020B0400000000000000" pitchFamily="49" charset="-128"/>
              <a:ea typeface="BIZ UDゴシック" panose="020B0400000000000000" pitchFamily="49" charset="-128"/>
            </a:endParaRPr>
          </a:p>
          <a:p>
            <a:pPr marL="0" indent="0">
              <a:buNone/>
            </a:pPr>
            <a:r>
              <a:rPr lang="ja-JP" altLang="en-US" sz="1200" dirty="0">
                <a:latin typeface="BIZ UDゴシック" panose="020B0400000000000000" pitchFamily="49" charset="-128"/>
                <a:ea typeface="BIZ UDゴシック" panose="020B0400000000000000" pitchFamily="49" charset="-128"/>
              </a:rPr>
              <a:t>　　・省エネ基準からそれぞれ下表のとおり削減すること</a:t>
            </a:r>
            <a:endParaRPr lang="en-US" altLang="ja-JP" sz="1200" dirty="0">
              <a:latin typeface="BIZ UDゴシック" panose="020B0400000000000000" pitchFamily="49" charset="-128"/>
              <a:ea typeface="BIZ UDゴシック" panose="020B0400000000000000" pitchFamily="49" charset="-128"/>
            </a:endParaRPr>
          </a:p>
        </p:txBody>
      </p:sp>
      <p:sp>
        <p:nvSpPr>
          <p:cNvPr id="22" name="タイトル 1"/>
          <p:cNvSpPr txBox="1">
            <a:spLocks/>
          </p:cNvSpPr>
          <p:nvPr/>
        </p:nvSpPr>
        <p:spPr>
          <a:xfrm>
            <a:off x="0" y="-120"/>
            <a:ext cx="9144000" cy="55755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ja-JP" altLang="en-US" sz="1800" dirty="0">
                <a:solidFill>
                  <a:schemeClr val="bg1">
                    <a:lumMod val="65000"/>
                  </a:schemeClr>
                </a:solidFill>
                <a:latin typeface="BIZ UDゴシック" panose="020B0400000000000000" pitchFamily="49" charset="-128"/>
                <a:ea typeface="BIZ UDゴシック" panose="020B0400000000000000" pitchFamily="49" charset="-128"/>
              </a:rPr>
              <a:t>信州健康ゼロエネ住宅指針チェックリスト</a:t>
            </a:r>
          </a:p>
        </p:txBody>
      </p:sp>
      <p:graphicFrame>
        <p:nvGraphicFramePr>
          <p:cNvPr id="5" name="表 4"/>
          <p:cNvGraphicFramePr>
            <a:graphicFrameLocks noGrp="1"/>
          </p:cNvGraphicFramePr>
          <p:nvPr>
            <p:extLst>
              <p:ext uri="{D42A27DB-BD31-4B8C-83A1-F6EECF244321}">
                <p14:modId xmlns:p14="http://schemas.microsoft.com/office/powerpoint/2010/main" val="752572636"/>
              </p:ext>
            </p:extLst>
          </p:nvPr>
        </p:nvGraphicFramePr>
        <p:xfrm>
          <a:off x="1309815" y="2535112"/>
          <a:ext cx="6625280" cy="1138964"/>
        </p:xfrm>
        <a:graphic>
          <a:graphicData uri="http://schemas.openxmlformats.org/drawingml/2006/table">
            <a:tbl>
              <a:tblPr firstRow="1" bandRow="1">
                <a:tableStyleId>{93296810-A885-4BE3-A3E7-6D5BEEA58F35}</a:tableStyleId>
              </a:tblPr>
              <a:tblGrid>
                <a:gridCol w="1325056">
                  <a:extLst>
                    <a:ext uri="{9D8B030D-6E8A-4147-A177-3AD203B41FA5}">
                      <a16:colId xmlns:a16="http://schemas.microsoft.com/office/drawing/2014/main" val="2736049398"/>
                    </a:ext>
                  </a:extLst>
                </a:gridCol>
                <a:gridCol w="5300224">
                  <a:extLst>
                    <a:ext uri="{9D8B030D-6E8A-4147-A177-3AD203B41FA5}">
                      <a16:colId xmlns:a16="http://schemas.microsoft.com/office/drawing/2014/main" val="1885609959"/>
                    </a:ext>
                  </a:extLst>
                </a:gridCol>
              </a:tblGrid>
              <a:tr h="284741">
                <a:tc>
                  <a:txBody>
                    <a:bodyPr/>
                    <a:lstStyle/>
                    <a:p>
                      <a:pPr algn="ctr"/>
                      <a:r>
                        <a:rPr kumimoji="1" lang="ja-JP" altLang="en-US" sz="1200" dirty="0">
                          <a:latin typeface="BIZ UDゴシック" panose="020B0400000000000000" pitchFamily="49" charset="-128"/>
                          <a:ea typeface="BIZ UDゴシック" panose="020B0400000000000000" pitchFamily="49" charset="-128"/>
                        </a:rPr>
                        <a:t>基準</a:t>
                      </a:r>
                    </a:p>
                  </a:txBody>
                  <a:tcPr/>
                </a:tc>
                <a:tc>
                  <a:txBody>
                    <a:bodyPr/>
                    <a:lstStyle/>
                    <a:p>
                      <a:pPr algn="ctr"/>
                      <a:r>
                        <a:rPr kumimoji="1" lang="ja-JP" altLang="en-US" sz="1200" dirty="0">
                          <a:latin typeface="BIZ UDゴシック" panose="020B0400000000000000" pitchFamily="49" charset="-128"/>
                          <a:ea typeface="BIZ UDゴシック" panose="020B0400000000000000" pitchFamily="49" charset="-128"/>
                        </a:rPr>
                        <a:t>削減量（対省エネ基準）</a:t>
                      </a:r>
                    </a:p>
                  </a:txBody>
                  <a:tcPr/>
                </a:tc>
                <a:extLst>
                  <a:ext uri="{0D108BD9-81ED-4DB2-BD59-A6C34878D82A}">
                    <a16:rowId xmlns:a16="http://schemas.microsoft.com/office/drawing/2014/main" val="1552021399"/>
                  </a:ext>
                </a:extLst>
              </a:tr>
              <a:tr h="284741">
                <a:tc>
                  <a:txBody>
                    <a:bodyPr/>
                    <a:lstStyle/>
                    <a:p>
                      <a:pPr algn="ctr"/>
                      <a:r>
                        <a:rPr kumimoji="1" lang="ja-JP" altLang="en-US" sz="1200" dirty="0">
                          <a:latin typeface="BIZ UDゴシック" panose="020B0400000000000000" pitchFamily="49" charset="-128"/>
                          <a:ea typeface="BIZ UDゴシック" panose="020B0400000000000000" pitchFamily="49" charset="-128"/>
                        </a:rPr>
                        <a:t>最低基準</a:t>
                      </a:r>
                    </a:p>
                  </a:txBody>
                  <a:tcPr/>
                </a:tc>
                <a:tc>
                  <a:txBody>
                    <a:bodyPr/>
                    <a:lstStyle/>
                    <a:p>
                      <a:pPr algn="ctr"/>
                      <a:r>
                        <a:rPr kumimoji="1" lang="en-US" altLang="ja-JP" sz="1200" dirty="0">
                          <a:latin typeface="BIZ UDゴシック" panose="020B0400000000000000" pitchFamily="49" charset="-128"/>
                          <a:ea typeface="BIZ UDゴシック" panose="020B0400000000000000" pitchFamily="49" charset="-128"/>
                        </a:rPr>
                        <a:t>20</a:t>
                      </a:r>
                      <a:r>
                        <a:rPr kumimoji="1" lang="ja-JP" altLang="en-US" sz="1200" dirty="0">
                          <a:latin typeface="BIZ UDゴシック" panose="020B0400000000000000" pitchFamily="49" charset="-128"/>
                          <a:ea typeface="BIZ UDゴシック" panose="020B0400000000000000" pitchFamily="49" charset="-128"/>
                        </a:rPr>
                        <a:t>％以上</a:t>
                      </a:r>
                    </a:p>
                  </a:txBody>
                  <a:tcPr/>
                </a:tc>
                <a:extLst>
                  <a:ext uri="{0D108BD9-81ED-4DB2-BD59-A6C34878D82A}">
                    <a16:rowId xmlns:a16="http://schemas.microsoft.com/office/drawing/2014/main" val="1296131332"/>
                  </a:ext>
                </a:extLst>
              </a:tr>
              <a:tr h="284741">
                <a:tc>
                  <a:txBody>
                    <a:bodyPr/>
                    <a:lstStyle/>
                    <a:p>
                      <a:pPr algn="ctr"/>
                      <a:r>
                        <a:rPr kumimoji="1" lang="ja-JP" altLang="en-US" sz="1200" dirty="0">
                          <a:latin typeface="BIZ UDゴシック" panose="020B0400000000000000" pitchFamily="49" charset="-128"/>
                          <a:ea typeface="BIZ UDゴシック" panose="020B0400000000000000" pitchFamily="49" charset="-128"/>
                        </a:rPr>
                        <a:t>推奨基準</a:t>
                      </a:r>
                    </a:p>
                  </a:txBody>
                  <a:tcPr/>
                </a:tc>
                <a:tc>
                  <a:txBody>
                    <a:bodyPr/>
                    <a:lstStyle/>
                    <a:p>
                      <a:pPr algn="ctr"/>
                      <a:r>
                        <a:rPr kumimoji="1" lang="en-US" altLang="ja-JP" sz="1200" dirty="0">
                          <a:latin typeface="BIZ UDゴシック" panose="020B0400000000000000" pitchFamily="49" charset="-128"/>
                          <a:ea typeface="BIZ UDゴシック" panose="020B0400000000000000" pitchFamily="49" charset="-128"/>
                        </a:rPr>
                        <a:t>25</a:t>
                      </a:r>
                      <a:r>
                        <a:rPr kumimoji="1" lang="ja-JP" altLang="en-US" sz="1200" dirty="0">
                          <a:latin typeface="BIZ UDゴシック" panose="020B0400000000000000" pitchFamily="49" charset="-128"/>
                          <a:ea typeface="BIZ UDゴシック" panose="020B0400000000000000" pitchFamily="49" charset="-128"/>
                        </a:rPr>
                        <a:t>％以上</a:t>
                      </a:r>
                    </a:p>
                  </a:txBody>
                  <a:tcPr/>
                </a:tc>
                <a:extLst>
                  <a:ext uri="{0D108BD9-81ED-4DB2-BD59-A6C34878D82A}">
                    <a16:rowId xmlns:a16="http://schemas.microsoft.com/office/drawing/2014/main" val="1121069789"/>
                  </a:ext>
                </a:extLst>
              </a:tr>
              <a:tr h="284741">
                <a:tc>
                  <a:txBody>
                    <a:bodyPr/>
                    <a:lstStyle/>
                    <a:p>
                      <a:pPr algn="ctr"/>
                      <a:r>
                        <a:rPr kumimoji="1" lang="ja-JP" altLang="en-US" sz="1200" dirty="0">
                          <a:latin typeface="BIZ UDゴシック" panose="020B0400000000000000" pitchFamily="49" charset="-128"/>
                          <a:ea typeface="BIZ UDゴシック" panose="020B0400000000000000" pitchFamily="49" charset="-128"/>
                        </a:rPr>
                        <a:t>先導基準</a:t>
                      </a:r>
                    </a:p>
                  </a:txBody>
                  <a:tcPr/>
                </a:tc>
                <a:tc>
                  <a:txBody>
                    <a:bodyPr/>
                    <a:lstStyle/>
                    <a:p>
                      <a:pPr algn="ctr"/>
                      <a:r>
                        <a:rPr kumimoji="1" lang="en-US" altLang="ja-JP" sz="1200" dirty="0">
                          <a:latin typeface="BIZ UDゴシック" panose="020B0400000000000000" pitchFamily="49" charset="-128"/>
                          <a:ea typeface="BIZ UDゴシック" panose="020B0400000000000000" pitchFamily="49" charset="-128"/>
                        </a:rPr>
                        <a:t>30</a:t>
                      </a:r>
                      <a:r>
                        <a:rPr kumimoji="1" lang="ja-JP" altLang="en-US" sz="1200" dirty="0">
                          <a:latin typeface="BIZ UDゴシック" panose="020B0400000000000000" pitchFamily="49" charset="-128"/>
                          <a:ea typeface="BIZ UDゴシック" panose="020B0400000000000000" pitchFamily="49" charset="-128"/>
                        </a:rPr>
                        <a:t>％以上</a:t>
                      </a:r>
                    </a:p>
                  </a:txBody>
                  <a:tcPr/>
                </a:tc>
                <a:extLst>
                  <a:ext uri="{0D108BD9-81ED-4DB2-BD59-A6C34878D82A}">
                    <a16:rowId xmlns:a16="http://schemas.microsoft.com/office/drawing/2014/main" val="2681926443"/>
                  </a:ext>
                </a:extLst>
              </a:tr>
            </a:tbl>
          </a:graphicData>
        </a:graphic>
      </p:graphicFrame>
      <p:sp>
        <p:nvSpPr>
          <p:cNvPr id="6" name="テキスト ボックス 5"/>
          <p:cNvSpPr txBox="1"/>
          <p:nvPr/>
        </p:nvSpPr>
        <p:spPr>
          <a:xfrm>
            <a:off x="3119049" y="2256185"/>
            <a:ext cx="3006811" cy="276999"/>
          </a:xfrm>
          <a:prstGeom prst="rect">
            <a:avLst/>
          </a:prstGeom>
          <a:noFill/>
        </p:spPr>
        <p:txBody>
          <a:bodyPr wrap="square" rtlCol="0">
            <a:spAutoFit/>
          </a:bodyPr>
          <a:lstStyle/>
          <a:p>
            <a:pPr algn="ctr"/>
            <a:r>
              <a:rPr kumimoji="1" lang="ja-JP" altLang="en-US" sz="1200" dirty="0">
                <a:latin typeface="BIZ UDゴシック" panose="020B0400000000000000" pitchFamily="49" charset="-128"/>
                <a:ea typeface="BIZ UDゴシック" panose="020B0400000000000000" pitchFamily="49" charset="-128"/>
              </a:rPr>
              <a:t>表　一次エネルギー消費量の基準</a:t>
            </a:r>
          </a:p>
        </p:txBody>
      </p:sp>
      <p:sp>
        <p:nvSpPr>
          <p:cNvPr id="12" name="コンテンツ プレースホルダー 2"/>
          <p:cNvSpPr txBox="1">
            <a:spLocks/>
          </p:cNvSpPr>
          <p:nvPr/>
        </p:nvSpPr>
        <p:spPr>
          <a:xfrm>
            <a:off x="244822" y="4151603"/>
            <a:ext cx="7904206" cy="11521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endParaRPr lang="en-US" altLang="ja-JP" sz="1200" dirty="0">
              <a:latin typeface="BIZ UDゴシック" panose="020B0400000000000000" pitchFamily="49" charset="-128"/>
              <a:ea typeface="BIZ UDゴシック" panose="020B0400000000000000" pitchFamily="49" charset="-128"/>
            </a:endParaRPr>
          </a:p>
          <a:p>
            <a:pPr marL="0" indent="0">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a:t>
            </a:r>
            <a:endParaRPr lang="en-US" altLang="ja-JP" sz="1200" dirty="0">
              <a:latin typeface="BIZ UDゴシック" panose="020B0400000000000000" pitchFamily="49" charset="-128"/>
              <a:ea typeface="BIZ UDゴシック" panose="020B0400000000000000" pitchFamily="49" charset="-128"/>
            </a:endParaRPr>
          </a:p>
        </p:txBody>
      </p:sp>
      <p:sp>
        <p:nvSpPr>
          <p:cNvPr id="13" name="コンテンツ プレースホルダー 2"/>
          <p:cNvSpPr txBox="1">
            <a:spLocks/>
          </p:cNvSpPr>
          <p:nvPr/>
        </p:nvSpPr>
        <p:spPr>
          <a:xfrm>
            <a:off x="259491" y="4149675"/>
            <a:ext cx="7904206" cy="11521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endParaRPr lang="en-US" altLang="ja-JP" sz="1200" dirty="0">
              <a:latin typeface="BIZ UDゴシック" panose="020B0400000000000000" pitchFamily="49" charset="-128"/>
              <a:ea typeface="BIZ UDゴシック" panose="020B0400000000000000" pitchFamily="49" charset="-128"/>
            </a:endParaRPr>
          </a:p>
        </p:txBody>
      </p:sp>
      <p:sp>
        <p:nvSpPr>
          <p:cNvPr id="14" name="コンテンツ プレースホルダー 2"/>
          <p:cNvSpPr txBox="1">
            <a:spLocks/>
          </p:cNvSpPr>
          <p:nvPr/>
        </p:nvSpPr>
        <p:spPr>
          <a:xfrm>
            <a:off x="528637" y="3817922"/>
            <a:ext cx="8343513" cy="3016210"/>
          </a:xfrm>
          <a:prstGeom prst="rect">
            <a:avLst/>
          </a:prstGeom>
        </p:spPr>
        <p:txBody>
          <a:bodyPr vert="horz"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700"/>
              </a:lnSpc>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①　暖房・冷房</a:t>
            </a:r>
            <a:endParaRPr lang="en-US" altLang="ja-JP" sz="1200" dirty="0">
              <a:latin typeface="BIZ UDゴシック" panose="020B0400000000000000" pitchFamily="49" charset="-128"/>
              <a:ea typeface="BIZ UDゴシック" panose="020B0400000000000000" pitchFamily="49" charset="-128"/>
            </a:endParaRPr>
          </a:p>
          <a:p>
            <a:pPr marL="0" indent="0">
              <a:lnSpc>
                <a:spcPts val="700"/>
              </a:lnSpc>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・木質バイオマスや地中熱等の再生可能エネルギーを積極的に活用すること</a:t>
            </a:r>
            <a:endParaRPr lang="en-US" altLang="ja-JP" sz="1200" dirty="0">
              <a:latin typeface="BIZ UDゴシック" panose="020B0400000000000000" pitchFamily="49" charset="-128"/>
              <a:ea typeface="BIZ UDゴシック" panose="020B0400000000000000" pitchFamily="49" charset="-128"/>
            </a:endParaRPr>
          </a:p>
          <a:p>
            <a:pPr marL="0" indent="0">
              <a:lnSpc>
                <a:spcPts val="700"/>
              </a:lnSpc>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・エアコン等の機器の選択に当たっては、通年エネルギー消費効率（</a:t>
            </a:r>
            <a:r>
              <a:rPr lang="en-US" altLang="ja-JP" sz="1200" dirty="0">
                <a:latin typeface="BIZ UDゴシック" panose="020B0400000000000000" pitchFamily="49" charset="-128"/>
                <a:ea typeface="BIZ UDゴシック" panose="020B0400000000000000" pitchFamily="49" charset="-128"/>
              </a:rPr>
              <a:t>APF</a:t>
            </a:r>
            <a:r>
              <a:rPr lang="ja-JP" altLang="en-US" sz="1200" dirty="0">
                <a:latin typeface="BIZ UDゴシック" panose="020B0400000000000000" pitchFamily="49" charset="-128"/>
                <a:ea typeface="BIZ UDゴシック" panose="020B0400000000000000" pitchFamily="49" charset="-128"/>
              </a:rPr>
              <a:t>）が高い機器を採用すること</a:t>
            </a:r>
            <a:endParaRPr lang="en-US" altLang="ja-JP" sz="1200" dirty="0">
              <a:latin typeface="BIZ UDゴシック" panose="020B0400000000000000" pitchFamily="49" charset="-128"/>
              <a:ea typeface="BIZ UDゴシック" panose="020B0400000000000000" pitchFamily="49" charset="-128"/>
            </a:endParaRPr>
          </a:p>
          <a:p>
            <a:pPr marL="0" indent="0">
              <a:lnSpc>
                <a:spcPts val="700"/>
              </a:lnSpc>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②　給湯</a:t>
            </a:r>
            <a:endParaRPr lang="en-US" altLang="ja-JP" sz="1200" dirty="0">
              <a:latin typeface="BIZ UDゴシック" panose="020B0400000000000000" pitchFamily="49" charset="-128"/>
              <a:ea typeface="BIZ UDゴシック" panose="020B0400000000000000" pitchFamily="49" charset="-128"/>
            </a:endParaRPr>
          </a:p>
          <a:p>
            <a:pPr marL="0" indent="0">
              <a:lnSpc>
                <a:spcPts val="700"/>
              </a:lnSpc>
              <a:buFont typeface="Arial" panose="020B0604020202020204" pitchFamily="34" charset="0"/>
              <a:buNone/>
            </a:pPr>
            <a:r>
              <a:rPr lang="en-US" altLang="ja-JP" sz="1200" dirty="0">
                <a:latin typeface="BIZ UDゴシック" panose="020B0400000000000000" pitchFamily="49" charset="-128"/>
                <a:ea typeface="BIZ UDゴシック" panose="020B0400000000000000" pitchFamily="49" charset="-128"/>
              </a:rPr>
              <a:t>      </a:t>
            </a:r>
            <a:r>
              <a:rPr lang="ja-JP" altLang="en-US" sz="1200" dirty="0">
                <a:latin typeface="BIZ UDゴシック" panose="020B0400000000000000" pitchFamily="49" charset="-128"/>
                <a:ea typeface="BIZ UDゴシック" panose="020B0400000000000000" pitchFamily="49" charset="-128"/>
              </a:rPr>
              <a:t>・潜熱回収型や自然冷媒ヒートポンプ等の高効率な機器を採用すること</a:t>
            </a:r>
            <a:endParaRPr lang="en-US" altLang="ja-JP" sz="1200" dirty="0">
              <a:latin typeface="BIZ UDゴシック" panose="020B0400000000000000" pitchFamily="49" charset="-128"/>
              <a:ea typeface="BIZ UDゴシック" panose="020B0400000000000000" pitchFamily="49" charset="-128"/>
            </a:endParaRPr>
          </a:p>
          <a:p>
            <a:pPr marL="0" indent="0">
              <a:lnSpc>
                <a:spcPts val="700"/>
              </a:lnSpc>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・太陽光集熱器との連結や木質バイオマスを用いた給湯ボイラーの採用などにより、再生可能エネルギーを</a:t>
            </a:r>
            <a:endParaRPr lang="en-US" altLang="ja-JP" sz="1200" dirty="0">
              <a:latin typeface="BIZ UDゴシック" panose="020B0400000000000000" pitchFamily="49" charset="-128"/>
              <a:ea typeface="BIZ UDゴシック" panose="020B0400000000000000" pitchFamily="49" charset="-128"/>
            </a:endParaRPr>
          </a:p>
          <a:p>
            <a:pPr marL="0" indent="0">
              <a:lnSpc>
                <a:spcPts val="700"/>
              </a:lnSpc>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最大限活用すること</a:t>
            </a:r>
            <a:endParaRPr lang="en-US" altLang="ja-JP" sz="1200" dirty="0">
              <a:latin typeface="BIZ UDゴシック" panose="020B0400000000000000" pitchFamily="49" charset="-128"/>
              <a:ea typeface="BIZ UDゴシック" panose="020B0400000000000000" pitchFamily="49" charset="-128"/>
            </a:endParaRPr>
          </a:p>
          <a:p>
            <a:pPr marL="0" indent="0">
              <a:lnSpc>
                <a:spcPts val="700"/>
              </a:lnSpc>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③　換気</a:t>
            </a:r>
            <a:endParaRPr lang="en-US" altLang="ja-JP" sz="1200" dirty="0">
              <a:latin typeface="BIZ UDゴシック" panose="020B0400000000000000" pitchFamily="49" charset="-128"/>
              <a:ea typeface="BIZ UDゴシック" panose="020B0400000000000000" pitchFamily="49" charset="-128"/>
            </a:endParaRPr>
          </a:p>
          <a:p>
            <a:pPr marL="0" indent="0">
              <a:lnSpc>
                <a:spcPts val="700"/>
              </a:lnSpc>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・適切な換気計画に基づき、手法を検討すること</a:t>
            </a:r>
            <a:endParaRPr lang="en-US" altLang="ja-JP" sz="1200" dirty="0">
              <a:latin typeface="BIZ UDゴシック" panose="020B0400000000000000" pitchFamily="49" charset="-128"/>
              <a:ea typeface="BIZ UDゴシック" panose="020B0400000000000000" pitchFamily="49" charset="-128"/>
            </a:endParaRPr>
          </a:p>
          <a:p>
            <a:pPr marL="0" indent="0">
              <a:lnSpc>
                <a:spcPts val="700"/>
              </a:lnSpc>
              <a:buFont typeface="Arial" panose="020B0604020202020204" pitchFamily="34" charset="0"/>
              <a:buNone/>
            </a:pPr>
            <a:r>
              <a:rPr lang="en-US" altLang="ja-JP" sz="1200" dirty="0">
                <a:latin typeface="BIZ UDゴシック" panose="020B0400000000000000" pitchFamily="49" charset="-128"/>
                <a:ea typeface="BIZ UDゴシック" panose="020B0400000000000000" pitchFamily="49" charset="-128"/>
              </a:rPr>
              <a:t>  </a:t>
            </a:r>
            <a:r>
              <a:rPr lang="ja-JP" altLang="en-US" sz="1200" dirty="0">
                <a:latin typeface="BIZ UDゴシック" panose="020B0400000000000000" pitchFamily="49" charset="-128"/>
                <a:ea typeface="BIZ UDゴシック" panose="020B0400000000000000" pitchFamily="49" charset="-128"/>
              </a:rPr>
              <a:t>④　照明</a:t>
            </a:r>
            <a:endParaRPr lang="en-US" altLang="ja-JP" sz="1200" dirty="0">
              <a:latin typeface="BIZ UDゴシック" panose="020B0400000000000000" pitchFamily="49" charset="-128"/>
              <a:ea typeface="BIZ UDゴシック" panose="020B0400000000000000" pitchFamily="49" charset="-128"/>
            </a:endParaRPr>
          </a:p>
          <a:p>
            <a:pPr marL="0" indent="0">
              <a:lnSpc>
                <a:spcPts val="700"/>
              </a:lnSpc>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a:t>
            </a:r>
            <a:r>
              <a:rPr lang="en-US" altLang="ja-JP" sz="1200" dirty="0">
                <a:latin typeface="BIZ UDゴシック" panose="020B0400000000000000" pitchFamily="49" charset="-128"/>
                <a:ea typeface="BIZ UDゴシック" panose="020B0400000000000000" pitchFamily="49" charset="-128"/>
              </a:rPr>
              <a:t>LED</a:t>
            </a:r>
            <a:r>
              <a:rPr lang="ja-JP" altLang="en-US" sz="1200" dirty="0">
                <a:latin typeface="BIZ UDゴシック" panose="020B0400000000000000" pitchFamily="49" charset="-128"/>
                <a:ea typeface="BIZ UDゴシック" panose="020B0400000000000000" pitchFamily="49" charset="-128"/>
              </a:rPr>
              <a:t>照明を用いること</a:t>
            </a:r>
            <a:endParaRPr lang="en-US" altLang="ja-JP" sz="1200" dirty="0">
              <a:latin typeface="BIZ UDゴシック" panose="020B0400000000000000" pitchFamily="49" charset="-128"/>
              <a:ea typeface="BIZ UDゴシック" panose="020B0400000000000000" pitchFamily="49" charset="-128"/>
            </a:endParaRPr>
          </a:p>
          <a:p>
            <a:pPr marL="0" indent="0">
              <a:lnSpc>
                <a:spcPts val="700"/>
              </a:lnSpc>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・室の使われ方や採光の状況に応じて、人感センサーや調光制御が可能な設備を積極的に採用すること</a:t>
            </a:r>
            <a:endParaRPr lang="en-US" altLang="ja-JP" sz="1200" dirty="0">
              <a:latin typeface="BIZ UDゴシック" panose="020B0400000000000000" pitchFamily="49" charset="-128"/>
              <a:ea typeface="BIZ UDゴシック" panose="020B0400000000000000" pitchFamily="49" charset="-128"/>
            </a:endParaRPr>
          </a:p>
          <a:p>
            <a:pPr marL="0" indent="0">
              <a:lnSpc>
                <a:spcPts val="700"/>
              </a:lnSpc>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⑤　節水</a:t>
            </a:r>
            <a:endParaRPr lang="en-US" altLang="ja-JP" sz="1200" dirty="0">
              <a:latin typeface="BIZ UDゴシック" panose="020B0400000000000000" pitchFamily="49" charset="-128"/>
              <a:ea typeface="BIZ UDゴシック" panose="020B0400000000000000" pitchFamily="49" charset="-128"/>
            </a:endParaRPr>
          </a:p>
          <a:p>
            <a:pPr marL="0" indent="0">
              <a:lnSpc>
                <a:spcPts val="700"/>
              </a:lnSpc>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・水栓、便器等に節水型機器を採用すること</a:t>
            </a:r>
            <a:endParaRPr lang="en-US" altLang="ja-JP" sz="1200" dirty="0">
              <a:latin typeface="BIZ UDゴシック" panose="020B0400000000000000" pitchFamily="49" charset="-128"/>
              <a:ea typeface="BIZ UDゴシック" panose="020B0400000000000000" pitchFamily="49" charset="-128"/>
            </a:endParaRPr>
          </a:p>
        </p:txBody>
      </p:sp>
      <p:sp>
        <p:nvSpPr>
          <p:cNvPr id="18" name="コンテンツ プレースホルダー 2"/>
          <p:cNvSpPr txBox="1">
            <a:spLocks/>
          </p:cNvSpPr>
          <p:nvPr/>
        </p:nvSpPr>
        <p:spPr>
          <a:xfrm>
            <a:off x="7760043" y="1283487"/>
            <a:ext cx="1383957" cy="1171393"/>
          </a:xfrm>
          <a:prstGeom prst="rect">
            <a:avLst/>
          </a:prstGeom>
          <a:solidFill>
            <a:schemeClr val="bg1">
              <a:lumMod val="95000"/>
            </a:schemeClr>
          </a:solidFill>
          <a:ln cmpd="dbl">
            <a:solidFill>
              <a:schemeClr val="tx1">
                <a:lumMod val="50000"/>
                <a:lumOff val="50000"/>
              </a:schemeClr>
            </a:solidFill>
          </a:ln>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ct val="150000"/>
              </a:lnSpc>
              <a:buNone/>
            </a:pPr>
            <a:r>
              <a:rPr lang="ja-JP" altLang="en-US" sz="1200" dirty="0">
                <a:latin typeface="BIZ UDゴシック" panose="020B0400000000000000" pitchFamily="49" charset="-128"/>
                <a:ea typeface="BIZ UDゴシック" panose="020B0400000000000000" pitchFamily="49" charset="-128"/>
              </a:rPr>
              <a:t>□　最低基準</a:t>
            </a:r>
            <a:endParaRPr lang="en-US" altLang="ja-JP" sz="1200" dirty="0">
              <a:latin typeface="BIZ UDゴシック" panose="020B0400000000000000" pitchFamily="49" charset="-128"/>
              <a:ea typeface="BIZ UDゴシック" panose="020B0400000000000000" pitchFamily="49" charset="-128"/>
            </a:endParaRPr>
          </a:p>
          <a:p>
            <a:pPr marL="0" indent="0" algn="ctr">
              <a:lnSpc>
                <a:spcPct val="150000"/>
              </a:lnSpc>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推奨基準</a:t>
            </a:r>
            <a:endParaRPr lang="en-US" altLang="ja-JP" sz="1200" dirty="0">
              <a:latin typeface="BIZ UDゴシック" panose="020B0400000000000000" pitchFamily="49" charset="-128"/>
              <a:ea typeface="BIZ UDゴシック" panose="020B0400000000000000" pitchFamily="49" charset="-128"/>
            </a:endParaRPr>
          </a:p>
          <a:p>
            <a:pPr marL="0" indent="0" algn="ctr">
              <a:lnSpc>
                <a:spcPct val="150000"/>
              </a:lnSpc>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先導基準</a:t>
            </a:r>
            <a:endParaRPr lang="ja-JP" altLang="en-US" sz="1000" dirty="0">
              <a:latin typeface="BIZ UDゴシック" panose="020B0400000000000000" pitchFamily="49" charset="-128"/>
              <a:ea typeface="BIZ UDゴシック" panose="020B0400000000000000" pitchFamily="49" charset="-128"/>
            </a:endParaRPr>
          </a:p>
        </p:txBody>
      </p:sp>
      <p:sp>
        <p:nvSpPr>
          <p:cNvPr id="2" name="スライド番号プレースホルダー 1"/>
          <p:cNvSpPr>
            <a:spLocks noGrp="1"/>
          </p:cNvSpPr>
          <p:nvPr>
            <p:ph type="sldNum" sz="quarter" idx="12"/>
          </p:nvPr>
        </p:nvSpPr>
        <p:spPr>
          <a:xfrm>
            <a:off x="7083896" y="6489179"/>
            <a:ext cx="2057400" cy="365125"/>
          </a:xfrm>
        </p:spPr>
        <p:txBody>
          <a:bodyPr/>
          <a:lstStyle/>
          <a:p>
            <a:fld id="{9596C9B7-AB3B-4613-B0B3-09F8EBDE438A}" type="slidenum">
              <a:rPr kumimoji="1" lang="ja-JP" altLang="en-US" smtClean="0"/>
              <a:t>3</a:t>
            </a:fld>
            <a:endParaRPr kumimoji="1" lang="ja-JP" altLang="en-US" dirty="0"/>
          </a:p>
        </p:txBody>
      </p:sp>
      <p:sp>
        <p:nvSpPr>
          <p:cNvPr id="15" name="テキスト ボックス 14"/>
          <p:cNvSpPr txBox="1"/>
          <p:nvPr/>
        </p:nvSpPr>
        <p:spPr>
          <a:xfrm>
            <a:off x="1287160" y="1340450"/>
            <a:ext cx="1554893" cy="276999"/>
          </a:xfrm>
          <a:prstGeom prst="rect">
            <a:avLst/>
          </a:prstGeom>
          <a:noFill/>
        </p:spPr>
        <p:txBody>
          <a:bodyPr wrap="square" rtlCol="0">
            <a:spAutoFit/>
          </a:bodyPr>
          <a:lstStyle/>
          <a:p>
            <a:pPr algn="ctr"/>
            <a:r>
              <a:rPr lang="ja-JP" altLang="en-US" sz="1200" dirty="0">
                <a:latin typeface="BIZ UDゴシック" panose="020B0400000000000000" pitchFamily="49" charset="-128"/>
                <a:ea typeface="BIZ UDゴシック" panose="020B0400000000000000" pitchFamily="49" charset="-128"/>
              </a:rPr>
              <a:t>≪指針</a:t>
            </a:r>
            <a:r>
              <a:rPr lang="en-US" altLang="ja-JP" sz="1200" dirty="0">
                <a:latin typeface="BIZ UDゴシック" panose="020B0400000000000000" pitchFamily="49" charset="-128"/>
                <a:ea typeface="BIZ UDゴシック" panose="020B0400000000000000" pitchFamily="49" charset="-128"/>
              </a:rPr>
              <a:t>P44-45</a:t>
            </a:r>
            <a:r>
              <a:rPr lang="ja-JP" altLang="en-US" sz="1200" dirty="0">
                <a:latin typeface="BIZ UDゴシック" panose="020B0400000000000000" pitchFamily="49" charset="-128"/>
                <a:ea typeface="BIZ UDゴシック" panose="020B0400000000000000" pitchFamily="49" charset="-128"/>
              </a:rPr>
              <a:t>≫</a:t>
            </a:r>
            <a:endParaRPr lang="en-US" altLang="ja-JP" sz="1200" dirty="0">
              <a:latin typeface="BIZ UDゴシック" panose="020B0400000000000000" pitchFamily="49" charset="-128"/>
              <a:ea typeface="BIZ UDゴシック" panose="020B0400000000000000" pitchFamily="49" charset="-128"/>
            </a:endParaRPr>
          </a:p>
        </p:txBody>
      </p:sp>
      <p:sp>
        <p:nvSpPr>
          <p:cNvPr id="17" name="コンテンツ プレースホルダー 2"/>
          <p:cNvSpPr txBox="1">
            <a:spLocks/>
          </p:cNvSpPr>
          <p:nvPr/>
        </p:nvSpPr>
        <p:spPr>
          <a:xfrm>
            <a:off x="6376086" y="1279643"/>
            <a:ext cx="1383957" cy="700455"/>
          </a:xfrm>
          <a:prstGeom prst="rect">
            <a:avLst/>
          </a:prstGeom>
          <a:solidFill>
            <a:schemeClr val="bg1">
              <a:lumMod val="95000"/>
            </a:schemeClr>
          </a:solidFill>
          <a:ln cmpd="dbl">
            <a:solidFill>
              <a:schemeClr val="tx1">
                <a:lumMod val="50000"/>
                <a:lumOff val="50000"/>
              </a:schemeClr>
            </a:solidFill>
          </a:ln>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ct val="150000"/>
              </a:lnSpc>
              <a:buFont typeface="Arial" panose="020B0604020202020204" pitchFamily="34" charset="0"/>
              <a:buNone/>
            </a:pPr>
            <a:endParaRPr lang="en-US" altLang="ja-JP" sz="1200" dirty="0">
              <a:latin typeface="BIZ UDゴシック" panose="020B0400000000000000" pitchFamily="49" charset="-128"/>
              <a:ea typeface="BIZ UDゴシック" panose="020B0400000000000000" pitchFamily="49" charset="-128"/>
            </a:endParaRPr>
          </a:p>
        </p:txBody>
      </p:sp>
      <p:sp>
        <p:nvSpPr>
          <p:cNvPr id="19" name="テキスト ボックス 18"/>
          <p:cNvSpPr txBox="1"/>
          <p:nvPr/>
        </p:nvSpPr>
        <p:spPr>
          <a:xfrm>
            <a:off x="6376085" y="1281019"/>
            <a:ext cx="1383958" cy="276999"/>
          </a:xfrm>
          <a:prstGeom prst="rect">
            <a:avLst/>
          </a:prstGeom>
          <a:solidFill>
            <a:schemeClr val="tx1">
              <a:lumMod val="50000"/>
              <a:lumOff val="50000"/>
            </a:schemeClr>
          </a:solidFill>
        </p:spPr>
        <p:txBody>
          <a:bodyPr wrap="square" rtlCol="0">
            <a:spAutoFit/>
          </a:bodyPr>
          <a:lstStyle/>
          <a:p>
            <a:pPr algn="ctr"/>
            <a:r>
              <a:rPr kumimoji="1" lang="ja-JP" altLang="en-US" sz="1200" b="1" dirty="0">
                <a:solidFill>
                  <a:schemeClr val="bg1"/>
                </a:solidFill>
              </a:rPr>
              <a:t>設計値</a:t>
            </a:r>
          </a:p>
        </p:txBody>
      </p:sp>
    </p:spTree>
    <p:extLst>
      <p:ext uri="{BB962C8B-B14F-4D97-AF65-F5344CB8AC3E}">
        <p14:creationId xmlns:p14="http://schemas.microsoft.com/office/powerpoint/2010/main" val="28331149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a:xfrm>
            <a:off x="-1" y="1273600"/>
            <a:ext cx="1400433" cy="343849"/>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26" name="正方形/長方形 25"/>
          <p:cNvSpPr/>
          <p:nvPr/>
        </p:nvSpPr>
        <p:spPr>
          <a:xfrm>
            <a:off x="0" y="1273600"/>
            <a:ext cx="9143999" cy="2828677"/>
          </a:xfrm>
          <a:prstGeom prst="rect">
            <a:avLst/>
          </a:prstGeom>
          <a:solidFill>
            <a:schemeClr val="accent6">
              <a:lumMod val="40000"/>
              <a:lumOff val="60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16" name="コンテンツ プレースホルダー 2"/>
          <p:cNvSpPr txBox="1">
            <a:spLocks/>
          </p:cNvSpPr>
          <p:nvPr/>
        </p:nvSpPr>
        <p:spPr>
          <a:xfrm>
            <a:off x="259490" y="1302713"/>
            <a:ext cx="8612659" cy="1483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en-US" altLang="ja-JP" sz="1800" dirty="0">
                <a:solidFill>
                  <a:schemeClr val="bg1"/>
                </a:solidFill>
                <a:latin typeface="BIZ UDゴシック" panose="020B0400000000000000" pitchFamily="49" charset="-128"/>
                <a:ea typeface="BIZ UDゴシック" panose="020B0400000000000000" pitchFamily="49" charset="-128"/>
              </a:rPr>
              <a:t>Check</a:t>
            </a:r>
            <a:r>
              <a:rPr lang="ja-JP" altLang="en-US" sz="1800" dirty="0">
                <a:solidFill>
                  <a:schemeClr val="bg1"/>
                </a:solidFill>
                <a:latin typeface="BIZ UDゴシック" panose="020B0400000000000000" pitchFamily="49" charset="-128"/>
                <a:ea typeface="BIZ UDゴシック" panose="020B0400000000000000" pitchFamily="49" charset="-128"/>
              </a:rPr>
              <a:t>３</a:t>
            </a:r>
            <a:endParaRPr lang="en-US" altLang="ja-JP" sz="1800" dirty="0">
              <a:solidFill>
                <a:schemeClr val="bg1"/>
              </a:solidFill>
              <a:latin typeface="BIZ UDゴシック" panose="020B0400000000000000" pitchFamily="49" charset="-128"/>
              <a:ea typeface="BIZ UDゴシック" panose="020B0400000000000000" pitchFamily="49" charset="-128"/>
            </a:endParaRPr>
          </a:p>
          <a:p>
            <a:pPr marL="0" indent="0">
              <a:buNone/>
            </a:pPr>
            <a:r>
              <a:rPr lang="ja-JP" altLang="en-US" sz="1400" dirty="0">
                <a:latin typeface="BIZ UDゴシック" panose="020B0400000000000000" pitchFamily="49" charset="-128"/>
                <a:ea typeface="BIZ UDゴシック" panose="020B0400000000000000" pitchFamily="49" charset="-128"/>
              </a:rPr>
              <a:t>　県産木材の使用</a:t>
            </a:r>
            <a:r>
              <a:rPr lang="ja-JP" altLang="en-US" sz="1200" dirty="0">
                <a:latin typeface="BIZ UDゴシック" panose="020B0400000000000000" pitchFamily="49" charset="-128"/>
                <a:ea typeface="BIZ UDゴシック" panose="020B0400000000000000" pitchFamily="49" charset="-128"/>
              </a:rPr>
              <a:t>　</a:t>
            </a:r>
            <a:endParaRPr lang="en-US" altLang="ja-JP" sz="1200" dirty="0">
              <a:latin typeface="BIZ UDゴシック" panose="020B0400000000000000" pitchFamily="49" charset="-128"/>
              <a:ea typeface="BIZ UDゴシック" panose="020B0400000000000000" pitchFamily="49" charset="-128"/>
            </a:endParaRPr>
          </a:p>
          <a:p>
            <a:pPr marL="0" indent="0">
              <a:buNone/>
            </a:pPr>
            <a:r>
              <a:rPr lang="ja-JP" altLang="en-US" sz="1200" dirty="0">
                <a:latin typeface="BIZ UDゴシック" panose="020B0400000000000000" pitchFamily="49" charset="-128"/>
                <a:ea typeface="BIZ UDゴシック" panose="020B0400000000000000" pitchFamily="49" charset="-128"/>
              </a:rPr>
              <a:t>　　・信州木材認証製品センターによる認証を受けた木材等の県産木材の使用量が、下表に掲げる</a:t>
            </a:r>
            <a:endParaRPr lang="en-US" altLang="ja-JP" sz="1200" dirty="0">
              <a:latin typeface="BIZ UDゴシック" panose="020B0400000000000000" pitchFamily="49" charset="-128"/>
              <a:ea typeface="BIZ UDゴシック" panose="020B0400000000000000" pitchFamily="49" charset="-128"/>
            </a:endParaRPr>
          </a:p>
          <a:p>
            <a:pPr marL="0" indent="0">
              <a:buNone/>
            </a:pPr>
            <a:r>
              <a:rPr lang="ja-JP" altLang="en-US" sz="1200" dirty="0">
                <a:latin typeface="BIZ UDゴシック" panose="020B0400000000000000" pitchFamily="49" charset="-128"/>
                <a:ea typeface="BIZ UDゴシック" panose="020B0400000000000000" pitchFamily="49" charset="-128"/>
              </a:rPr>
              <a:t>　　</a:t>
            </a:r>
            <a:r>
              <a:rPr lang="en-US" altLang="ja-JP" sz="1200" dirty="0">
                <a:latin typeface="BIZ UDゴシック" panose="020B0400000000000000" pitchFamily="49" charset="-128"/>
                <a:ea typeface="BIZ UDゴシック" panose="020B0400000000000000" pitchFamily="49" charset="-128"/>
              </a:rPr>
              <a:t>  </a:t>
            </a:r>
            <a:r>
              <a:rPr lang="ja-JP" altLang="en-US" sz="1200" dirty="0">
                <a:latin typeface="BIZ UDゴシック" panose="020B0400000000000000" pitchFamily="49" charset="-128"/>
                <a:ea typeface="BIZ UDゴシック" panose="020B0400000000000000" pitchFamily="49" charset="-128"/>
              </a:rPr>
              <a:t>数量以上であること</a:t>
            </a:r>
            <a:endParaRPr lang="en-US" altLang="ja-JP" sz="1200" dirty="0">
              <a:latin typeface="BIZ UDゴシック" panose="020B0400000000000000" pitchFamily="49" charset="-128"/>
              <a:ea typeface="BIZ UDゴシック" panose="020B0400000000000000" pitchFamily="49" charset="-128"/>
            </a:endParaRPr>
          </a:p>
        </p:txBody>
      </p:sp>
      <p:sp>
        <p:nvSpPr>
          <p:cNvPr id="22" name="タイトル 1"/>
          <p:cNvSpPr txBox="1">
            <a:spLocks/>
          </p:cNvSpPr>
          <p:nvPr/>
        </p:nvSpPr>
        <p:spPr>
          <a:xfrm>
            <a:off x="0" y="-120"/>
            <a:ext cx="9144000" cy="55755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ja-JP" altLang="en-US" sz="1800" dirty="0">
                <a:solidFill>
                  <a:schemeClr val="bg1">
                    <a:lumMod val="65000"/>
                  </a:schemeClr>
                </a:solidFill>
                <a:latin typeface="BIZ UDゴシック" panose="020B0400000000000000" pitchFamily="49" charset="-128"/>
                <a:ea typeface="BIZ UDゴシック" panose="020B0400000000000000" pitchFamily="49" charset="-128"/>
              </a:rPr>
              <a:t>信州健康ゼロエネ住宅指針チェックリスト</a:t>
            </a:r>
          </a:p>
        </p:txBody>
      </p:sp>
      <p:graphicFrame>
        <p:nvGraphicFramePr>
          <p:cNvPr id="5" name="表 4"/>
          <p:cNvGraphicFramePr>
            <a:graphicFrameLocks noGrp="1"/>
          </p:cNvGraphicFramePr>
          <p:nvPr>
            <p:extLst>
              <p:ext uri="{D42A27DB-BD31-4B8C-83A1-F6EECF244321}">
                <p14:modId xmlns:p14="http://schemas.microsoft.com/office/powerpoint/2010/main" val="2101756738"/>
              </p:ext>
            </p:extLst>
          </p:nvPr>
        </p:nvGraphicFramePr>
        <p:xfrm>
          <a:off x="1309815" y="2706172"/>
          <a:ext cx="6625280" cy="1190325"/>
        </p:xfrm>
        <a:graphic>
          <a:graphicData uri="http://schemas.openxmlformats.org/drawingml/2006/table">
            <a:tbl>
              <a:tblPr firstRow="1" bandRow="1">
                <a:tableStyleId>{93296810-A885-4BE3-A3E7-6D5BEEA58F35}</a:tableStyleId>
              </a:tblPr>
              <a:tblGrid>
                <a:gridCol w="1325056">
                  <a:extLst>
                    <a:ext uri="{9D8B030D-6E8A-4147-A177-3AD203B41FA5}">
                      <a16:colId xmlns:a16="http://schemas.microsoft.com/office/drawing/2014/main" val="2736049398"/>
                    </a:ext>
                  </a:extLst>
                </a:gridCol>
                <a:gridCol w="5300224">
                  <a:extLst>
                    <a:ext uri="{9D8B030D-6E8A-4147-A177-3AD203B41FA5}">
                      <a16:colId xmlns:a16="http://schemas.microsoft.com/office/drawing/2014/main" val="1885609959"/>
                    </a:ext>
                  </a:extLst>
                </a:gridCol>
              </a:tblGrid>
              <a:tr h="305335">
                <a:tc>
                  <a:txBody>
                    <a:bodyPr/>
                    <a:lstStyle/>
                    <a:p>
                      <a:pPr algn="ctr"/>
                      <a:r>
                        <a:rPr kumimoji="1" lang="ja-JP" altLang="en-US" sz="1200" dirty="0">
                          <a:latin typeface="BIZ UDゴシック" panose="020B0400000000000000" pitchFamily="49" charset="-128"/>
                          <a:ea typeface="BIZ UDゴシック" panose="020B0400000000000000" pitchFamily="49" charset="-128"/>
                        </a:rPr>
                        <a:t>基準</a:t>
                      </a:r>
                    </a:p>
                  </a:txBody>
                  <a:tcPr/>
                </a:tc>
                <a:tc>
                  <a:txBody>
                    <a:bodyPr/>
                    <a:lstStyle/>
                    <a:p>
                      <a:pPr algn="ctr"/>
                      <a:r>
                        <a:rPr kumimoji="1" lang="ja-JP" altLang="en-US" sz="1200" dirty="0">
                          <a:latin typeface="BIZ UDゴシック" panose="020B0400000000000000" pitchFamily="49" charset="-128"/>
                          <a:ea typeface="BIZ UDゴシック" panose="020B0400000000000000" pitchFamily="49" charset="-128"/>
                        </a:rPr>
                        <a:t>削減量（対省エネ基準）</a:t>
                      </a:r>
                    </a:p>
                  </a:txBody>
                  <a:tcPr/>
                </a:tc>
                <a:extLst>
                  <a:ext uri="{0D108BD9-81ED-4DB2-BD59-A6C34878D82A}">
                    <a16:rowId xmlns:a16="http://schemas.microsoft.com/office/drawing/2014/main" val="1552021399"/>
                  </a:ext>
                </a:extLst>
              </a:tr>
              <a:tr h="305335">
                <a:tc>
                  <a:txBody>
                    <a:bodyPr/>
                    <a:lstStyle/>
                    <a:p>
                      <a:pPr algn="ctr"/>
                      <a:r>
                        <a:rPr kumimoji="1" lang="ja-JP" altLang="en-US" sz="1200" dirty="0">
                          <a:latin typeface="BIZ UDゴシック" panose="020B0400000000000000" pitchFamily="49" charset="-128"/>
                          <a:ea typeface="BIZ UDゴシック" panose="020B0400000000000000" pitchFamily="49" charset="-128"/>
                        </a:rPr>
                        <a:t>最低基準</a:t>
                      </a:r>
                    </a:p>
                  </a:txBody>
                  <a:tcPr/>
                </a:tc>
                <a:tc>
                  <a:txBody>
                    <a:bodyPr/>
                    <a:lstStyle/>
                    <a:p>
                      <a:pPr algn="ctr"/>
                      <a:r>
                        <a:rPr kumimoji="1" lang="ja-JP" altLang="en-US" sz="1200" dirty="0">
                          <a:latin typeface="BIZ UDゴシック" panose="020B0400000000000000" pitchFamily="49" charset="-128"/>
                          <a:ea typeface="BIZ UDゴシック" panose="020B0400000000000000" pitchFamily="49" charset="-128"/>
                        </a:rPr>
                        <a:t>３㎥又は仕上材</a:t>
                      </a:r>
                      <a:r>
                        <a:rPr kumimoji="1" lang="en-US" altLang="ja-JP" sz="1200" dirty="0">
                          <a:latin typeface="BIZ UDゴシック" panose="020B0400000000000000" pitchFamily="49" charset="-128"/>
                          <a:ea typeface="BIZ UDゴシック" panose="020B0400000000000000" pitchFamily="49" charset="-128"/>
                        </a:rPr>
                        <a:t>30</a:t>
                      </a:r>
                      <a:r>
                        <a:rPr kumimoji="1" lang="ja-JP" altLang="en-US" sz="1200" dirty="0">
                          <a:latin typeface="BIZ UDゴシック" panose="020B0400000000000000" pitchFamily="49" charset="-128"/>
                          <a:ea typeface="BIZ UDゴシック" panose="020B0400000000000000" pitchFamily="49" charset="-128"/>
                        </a:rPr>
                        <a:t>㎡</a:t>
                      </a:r>
                    </a:p>
                  </a:txBody>
                  <a:tcPr/>
                </a:tc>
                <a:extLst>
                  <a:ext uri="{0D108BD9-81ED-4DB2-BD59-A6C34878D82A}">
                    <a16:rowId xmlns:a16="http://schemas.microsoft.com/office/drawing/2014/main" val="1296131332"/>
                  </a:ext>
                </a:extLst>
              </a:tr>
              <a:tr h="305335">
                <a:tc>
                  <a:txBody>
                    <a:bodyPr/>
                    <a:lstStyle/>
                    <a:p>
                      <a:pPr algn="ctr"/>
                      <a:r>
                        <a:rPr kumimoji="1" lang="ja-JP" altLang="en-US" sz="1200" dirty="0">
                          <a:latin typeface="BIZ UDゴシック" panose="020B0400000000000000" pitchFamily="49" charset="-128"/>
                          <a:ea typeface="BIZ UDゴシック" panose="020B0400000000000000" pitchFamily="49" charset="-128"/>
                        </a:rPr>
                        <a:t>推奨基準</a:t>
                      </a:r>
                    </a:p>
                  </a:txBody>
                  <a:tcPr/>
                </a:tc>
                <a:tc>
                  <a:txBody>
                    <a:bodyPr/>
                    <a:lstStyle/>
                    <a:p>
                      <a:pPr algn="ctr"/>
                      <a:r>
                        <a:rPr kumimoji="1" lang="en-US" altLang="ja-JP" sz="1200" dirty="0">
                          <a:latin typeface="BIZ UDゴシック" panose="020B0400000000000000" pitchFamily="49" charset="-128"/>
                          <a:ea typeface="BIZ UDゴシック" panose="020B0400000000000000" pitchFamily="49" charset="-128"/>
                        </a:rPr>
                        <a:t>0.12</a:t>
                      </a:r>
                      <a:r>
                        <a:rPr kumimoji="1" lang="ja-JP" altLang="en-US" sz="1200" dirty="0">
                          <a:latin typeface="BIZ UDゴシック" panose="020B0400000000000000" pitchFamily="49" charset="-128"/>
                          <a:ea typeface="BIZ UDゴシック" panose="020B0400000000000000" pitchFamily="49" charset="-128"/>
                        </a:rPr>
                        <a:t>㎥</a:t>
                      </a:r>
                      <a:r>
                        <a:rPr kumimoji="1" lang="en-US" altLang="ja-JP" sz="1200" dirty="0">
                          <a:latin typeface="BIZ UDゴシック" panose="020B0400000000000000" pitchFamily="49" charset="-128"/>
                          <a:ea typeface="BIZ UDゴシック" panose="020B0400000000000000" pitchFamily="49" charset="-128"/>
                        </a:rPr>
                        <a:t>/</a:t>
                      </a:r>
                      <a:r>
                        <a:rPr kumimoji="1" lang="ja-JP" altLang="en-US" sz="1200" dirty="0">
                          <a:latin typeface="BIZ UDゴシック" panose="020B0400000000000000" pitchFamily="49" charset="-128"/>
                          <a:ea typeface="BIZ UDゴシック" panose="020B0400000000000000" pitchFamily="49" charset="-128"/>
                        </a:rPr>
                        <a:t>㎡（工事で使用する木材の</a:t>
                      </a:r>
                      <a:r>
                        <a:rPr kumimoji="1" lang="en-US" altLang="ja-JP" sz="1200" dirty="0">
                          <a:latin typeface="BIZ UDゴシック" panose="020B0400000000000000" pitchFamily="49" charset="-128"/>
                          <a:ea typeface="BIZ UDゴシック" panose="020B0400000000000000" pitchFamily="49" charset="-128"/>
                        </a:rPr>
                        <a:t>60</a:t>
                      </a:r>
                      <a:r>
                        <a:rPr kumimoji="1" lang="ja-JP" altLang="en-US" sz="1200" dirty="0">
                          <a:latin typeface="BIZ UDゴシック" panose="020B0400000000000000" pitchFamily="49" charset="-128"/>
                          <a:ea typeface="BIZ UDゴシック" panose="020B0400000000000000" pitchFamily="49" charset="-128"/>
                        </a:rPr>
                        <a:t>％程度）</a:t>
                      </a:r>
                    </a:p>
                  </a:txBody>
                  <a:tcPr/>
                </a:tc>
                <a:extLst>
                  <a:ext uri="{0D108BD9-81ED-4DB2-BD59-A6C34878D82A}">
                    <a16:rowId xmlns:a16="http://schemas.microsoft.com/office/drawing/2014/main" val="1121069789"/>
                  </a:ext>
                </a:extLst>
              </a:tr>
              <a:tr h="231196">
                <a:tc>
                  <a:txBody>
                    <a:bodyPr/>
                    <a:lstStyle/>
                    <a:p>
                      <a:pPr algn="ctr"/>
                      <a:r>
                        <a:rPr kumimoji="1" lang="ja-JP" altLang="en-US" sz="1200" dirty="0">
                          <a:latin typeface="BIZ UDゴシック" panose="020B0400000000000000" pitchFamily="49" charset="-128"/>
                          <a:ea typeface="BIZ UDゴシック" panose="020B0400000000000000" pitchFamily="49" charset="-128"/>
                        </a:rPr>
                        <a:t>先導基準</a:t>
                      </a:r>
                    </a:p>
                  </a:txBody>
                  <a:tcPr/>
                </a:tc>
                <a:tc>
                  <a:txBody>
                    <a:bodyPr/>
                    <a:lstStyle/>
                    <a:p>
                      <a:pPr algn="ctr"/>
                      <a:r>
                        <a:rPr kumimoji="1" lang="en-US" altLang="ja-JP" sz="1200" dirty="0">
                          <a:latin typeface="BIZ UDゴシック" panose="020B0400000000000000" pitchFamily="49" charset="-128"/>
                          <a:ea typeface="BIZ UDゴシック" panose="020B0400000000000000" pitchFamily="49" charset="-128"/>
                        </a:rPr>
                        <a:t>0.16</a:t>
                      </a:r>
                      <a:r>
                        <a:rPr kumimoji="1" lang="ja-JP" altLang="en-US" sz="1200" dirty="0">
                          <a:latin typeface="BIZ UDゴシック" panose="020B0400000000000000" pitchFamily="49" charset="-128"/>
                          <a:ea typeface="BIZ UDゴシック" panose="020B0400000000000000" pitchFamily="49" charset="-128"/>
                        </a:rPr>
                        <a:t>㎥</a:t>
                      </a:r>
                      <a:r>
                        <a:rPr kumimoji="1" lang="en-US" altLang="ja-JP" sz="1200" dirty="0">
                          <a:latin typeface="BIZ UDゴシック" panose="020B0400000000000000" pitchFamily="49" charset="-128"/>
                          <a:ea typeface="BIZ UDゴシック" panose="020B0400000000000000" pitchFamily="49" charset="-128"/>
                        </a:rPr>
                        <a:t>/</a:t>
                      </a:r>
                      <a:r>
                        <a:rPr kumimoji="1" lang="ja-JP" altLang="en-US" sz="1200" dirty="0">
                          <a:latin typeface="BIZ UDゴシック" panose="020B0400000000000000" pitchFamily="49" charset="-128"/>
                          <a:ea typeface="BIZ UDゴシック" panose="020B0400000000000000" pitchFamily="49" charset="-128"/>
                        </a:rPr>
                        <a:t>㎡（工事で使用する木材の</a:t>
                      </a:r>
                      <a:r>
                        <a:rPr kumimoji="1" lang="en-US" altLang="ja-JP" sz="1200" dirty="0">
                          <a:latin typeface="BIZ UDゴシック" panose="020B0400000000000000" pitchFamily="49" charset="-128"/>
                          <a:ea typeface="BIZ UDゴシック" panose="020B0400000000000000" pitchFamily="49" charset="-128"/>
                        </a:rPr>
                        <a:t>80</a:t>
                      </a:r>
                      <a:r>
                        <a:rPr kumimoji="1" lang="ja-JP" altLang="en-US" sz="1200" dirty="0">
                          <a:latin typeface="BIZ UDゴシック" panose="020B0400000000000000" pitchFamily="49" charset="-128"/>
                          <a:ea typeface="BIZ UDゴシック" panose="020B0400000000000000" pitchFamily="49" charset="-128"/>
                        </a:rPr>
                        <a:t>％程度）</a:t>
                      </a:r>
                    </a:p>
                  </a:txBody>
                  <a:tcPr/>
                </a:tc>
                <a:extLst>
                  <a:ext uri="{0D108BD9-81ED-4DB2-BD59-A6C34878D82A}">
                    <a16:rowId xmlns:a16="http://schemas.microsoft.com/office/drawing/2014/main" val="2681926443"/>
                  </a:ext>
                </a:extLst>
              </a:tr>
            </a:tbl>
          </a:graphicData>
        </a:graphic>
      </p:graphicFrame>
      <p:sp>
        <p:nvSpPr>
          <p:cNvPr id="6" name="テキスト ボックス 5"/>
          <p:cNvSpPr txBox="1"/>
          <p:nvPr/>
        </p:nvSpPr>
        <p:spPr>
          <a:xfrm>
            <a:off x="3119049" y="2445654"/>
            <a:ext cx="3006811" cy="276999"/>
          </a:xfrm>
          <a:prstGeom prst="rect">
            <a:avLst/>
          </a:prstGeom>
          <a:noFill/>
        </p:spPr>
        <p:txBody>
          <a:bodyPr wrap="square" rtlCol="0">
            <a:spAutoFit/>
          </a:bodyPr>
          <a:lstStyle/>
          <a:p>
            <a:pPr algn="ctr"/>
            <a:r>
              <a:rPr kumimoji="1" lang="ja-JP" altLang="en-US" sz="1200" dirty="0">
                <a:latin typeface="BIZ UDゴシック" panose="020B0400000000000000" pitchFamily="49" charset="-128"/>
                <a:ea typeface="BIZ UDゴシック" panose="020B0400000000000000" pitchFamily="49" charset="-128"/>
              </a:rPr>
              <a:t>表　木材使用量の基準</a:t>
            </a:r>
          </a:p>
        </p:txBody>
      </p:sp>
      <p:sp>
        <p:nvSpPr>
          <p:cNvPr id="12" name="コンテンツ プレースホルダー 2"/>
          <p:cNvSpPr txBox="1">
            <a:spLocks/>
          </p:cNvSpPr>
          <p:nvPr/>
        </p:nvSpPr>
        <p:spPr>
          <a:xfrm>
            <a:off x="244822" y="4769440"/>
            <a:ext cx="7904206" cy="11521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endParaRPr lang="en-US" altLang="ja-JP" sz="1200" dirty="0">
              <a:latin typeface="BIZ UDゴシック" panose="020B0400000000000000" pitchFamily="49" charset="-128"/>
              <a:ea typeface="BIZ UDゴシック" panose="020B0400000000000000" pitchFamily="49" charset="-128"/>
            </a:endParaRPr>
          </a:p>
          <a:p>
            <a:pPr marL="0" indent="0">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a:t>
            </a:r>
            <a:endParaRPr lang="en-US" altLang="ja-JP" sz="1200" dirty="0">
              <a:latin typeface="BIZ UDゴシック" panose="020B0400000000000000" pitchFamily="49" charset="-128"/>
              <a:ea typeface="BIZ UDゴシック" panose="020B0400000000000000" pitchFamily="49" charset="-128"/>
            </a:endParaRPr>
          </a:p>
        </p:txBody>
      </p:sp>
      <p:sp>
        <p:nvSpPr>
          <p:cNvPr id="13" name="コンテンツ プレースホルダー 2"/>
          <p:cNvSpPr txBox="1">
            <a:spLocks/>
          </p:cNvSpPr>
          <p:nvPr/>
        </p:nvSpPr>
        <p:spPr>
          <a:xfrm>
            <a:off x="259491" y="4767512"/>
            <a:ext cx="7904206" cy="11521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endParaRPr lang="en-US" altLang="ja-JP" sz="1200" dirty="0">
              <a:latin typeface="BIZ UDゴシック" panose="020B0400000000000000" pitchFamily="49" charset="-128"/>
              <a:ea typeface="BIZ UDゴシック" panose="020B0400000000000000" pitchFamily="49" charset="-128"/>
            </a:endParaRPr>
          </a:p>
        </p:txBody>
      </p:sp>
      <p:sp>
        <p:nvSpPr>
          <p:cNvPr id="15" name="正方形/長方形 14"/>
          <p:cNvSpPr/>
          <p:nvPr/>
        </p:nvSpPr>
        <p:spPr>
          <a:xfrm>
            <a:off x="0" y="4185673"/>
            <a:ext cx="1400433" cy="343849"/>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18" name="正方形/長方形 17"/>
          <p:cNvSpPr/>
          <p:nvPr/>
        </p:nvSpPr>
        <p:spPr>
          <a:xfrm>
            <a:off x="1" y="4195560"/>
            <a:ext cx="9143999" cy="2662440"/>
          </a:xfrm>
          <a:prstGeom prst="rect">
            <a:avLst/>
          </a:prstGeom>
          <a:solidFill>
            <a:schemeClr val="accent6">
              <a:lumMod val="40000"/>
              <a:lumOff val="60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19" name="コンテンツ プレースホルダー 2"/>
          <p:cNvSpPr txBox="1">
            <a:spLocks/>
          </p:cNvSpPr>
          <p:nvPr/>
        </p:nvSpPr>
        <p:spPr>
          <a:xfrm>
            <a:off x="259491" y="4214786"/>
            <a:ext cx="8612659" cy="1483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en-US" altLang="ja-JP" sz="1800" dirty="0">
                <a:solidFill>
                  <a:schemeClr val="bg1"/>
                </a:solidFill>
                <a:latin typeface="BIZ UDゴシック" panose="020B0400000000000000" pitchFamily="49" charset="-128"/>
                <a:ea typeface="BIZ UDゴシック" panose="020B0400000000000000" pitchFamily="49" charset="-128"/>
              </a:rPr>
              <a:t>Check</a:t>
            </a:r>
            <a:r>
              <a:rPr lang="ja-JP" altLang="en-US" sz="1800" dirty="0">
                <a:solidFill>
                  <a:schemeClr val="bg1"/>
                </a:solidFill>
                <a:latin typeface="BIZ UDゴシック" panose="020B0400000000000000" pitchFamily="49" charset="-128"/>
                <a:ea typeface="BIZ UDゴシック" panose="020B0400000000000000" pitchFamily="49" charset="-128"/>
              </a:rPr>
              <a:t>４</a:t>
            </a:r>
            <a:endParaRPr lang="en-US" altLang="ja-JP" sz="1800" dirty="0">
              <a:solidFill>
                <a:schemeClr val="bg1"/>
              </a:solidFill>
              <a:latin typeface="BIZ UDゴシック" panose="020B0400000000000000" pitchFamily="49" charset="-128"/>
              <a:ea typeface="BIZ UDゴシック" panose="020B0400000000000000" pitchFamily="49" charset="-128"/>
            </a:endParaRPr>
          </a:p>
          <a:p>
            <a:pPr marL="0" indent="0">
              <a:buNone/>
            </a:pPr>
            <a:r>
              <a:rPr lang="ja-JP" altLang="en-US" sz="1400" dirty="0">
                <a:latin typeface="BIZ UDゴシック" panose="020B0400000000000000" pitchFamily="49" charset="-128"/>
                <a:ea typeface="BIZ UDゴシック" panose="020B0400000000000000" pitchFamily="49" charset="-128"/>
              </a:rPr>
              <a:t>　太陽光発電設備又は木質バイオマスを利用した暖房設備の設置</a:t>
            </a:r>
            <a:r>
              <a:rPr lang="ja-JP" altLang="en-US" sz="1200" dirty="0">
                <a:latin typeface="BIZ UDゴシック" panose="020B0400000000000000" pitchFamily="49" charset="-128"/>
                <a:ea typeface="BIZ UDゴシック" panose="020B0400000000000000" pitchFamily="49" charset="-128"/>
              </a:rPr>
              <a:t>　</a:t>
            </a:r>
            <a:endParaRPr lang="en-US" altLang="ja-JP" sz="1200" dirty="0">
              <a:latin typeface="BIZ UDゴシック" panose="020B0400000000000000" pitchFamily="49" charset="-128"/>
              <a:ea typeface="BIZ UDゴシック" panose="020B0400000000000000" pitchFamily="49" charset="-128"/>
            </a:endParaRPr>
          </a:p>
          <a:p>
            <a:pPr marL="0" indent="0">
              <a:buNone/>
            </a:pPr>
            <a:r>
              <a:rPr lang="ja-JP" altLang="en-US" sz="1200" dirty="0">
                <a:latin typeface="BIZ UDゴシック" panose="020B0400000000000000" pitchFamily="49" charset="-128"/>
                <a:ea typeface="BIZ UDゴシック" panose="020B0400000000000000" pitchFamily="49" charset="-128"/>
              </a:rPr>
              <a:t>　　・太陽光発電設備又は木質バイオマスを利用した暖房設備を下表のとおり導入すること</a:t>
            </a:r>
            <a:endParaRPr lang="en-US" altLang="ja-JP" sz="1200" dirty="0">
              <a:latin typeface="BIZ UDゴシック" panose="020B0400000000000000" pitchFamily="49" charset="-128"/>
              <a:ea typeface="BIZ UDゴシック" panose="020B0400000000000000" pitchFamily="49" charset="-128"/>
            </a:endParaRPr>
          </a:p>
        </p:txBody>
      </p:sp>
      <p:graphicFrame>
        <p:nvGraphicFramePr>
          <p:cNvPr id="20" name="表 19"/>
          <p:cNvGraphicFramePr>
            <a:graphicFrameLocks noGrp="1"/>
          </p:cNvGraphicFramePr>
          <p:nvPr>
            <p:extLst>
              <p:ext uri="{D42A27DB-BD31-4B8C-83A1-F6EECF244321}">
                <p14:modId xmlns:p14="http://schemas.microsoft.com/office/powerpoint/2010/main" val="3130853969"/>
              </p:ext>
            </p:extLst>
          </p:nvPr>
        </p:nvGraphicFramePr>
        <p:xfrm>
          <a:off x="1309816" y="5430704"/>
          <a:ext cx="6625280" cy="1221340"/>
        </p:xfrm>
        <a:graphic>
          <a:graphicData uri="http://schemas.openxmlformats.org/drawingml/2006/table">
            <a:tbl>
              <a:tblPr firstRow="1" bandRow="1">
                <a:tableStyleId>{93296810-A885-4BE3-A3E7-6D5BEEA58F35}</a:tableStyleId>
              </a:tblPr>
              <a:tblGrid>
                <a:gridCol w="1325056">
                  <a:extLst>
                    <a:ext uri="{9D8B030D-6E8A-4147-A177-3AD203B41FA5}">
                      <a16:colId xmlns:a16="http://schemas.microsoft.com/office/drawing/2014/main" val="2736049398"/>
                    </a:ext>
                  </a:extLst>
                </a:gridCol>
                <a:gridCol w="5300224">
                  <a:extLst>
                    <a:ext uri="{9D8B030D-6E8A-4147-A177-3AD203B41FA5}">
                      <a16:colId xmlns:a16="http://schemas.microsoft.com/office/drawing/2014/main" val="1885609959"/>
                    </a:ext>
                  </a:extLst>
                </a:gridCol>
              </a:tblGrid>
              <a:tr h="305335">
                <a:tc>
                  <a:txBody>
                    <a:bodyPr/>
                    <a:lstStyle/>
                    <a:p>
                      <a:pPr algn="ctr"/>
                      <a:r>
                        <a:rPr kumimoji="1" lang="ja-JP" altLang="en-US" sz="1200" dirty="0">
                          <a:latin typeface="BIZ UDゴシック" panose="020B0400000000000000" pitchFamily="49" charset="-128"/>
                          <a:ea typeface="BIZ UDゴシック" panose="020B0400000000000000" pitchFamily="49" charset="-128"/>
                        </a:rPr>
                        <a:t>基準</a:t>
                      </a:r>
                    </a:p>
                  </a:txBody>
                  <a:tcPr/>
                </a:tc>
                <a:tc>
                  <a:txBody>
                    <a:bodyPr/>
                    <a:lstStyle/>
                    <a:p>
                      <a:pPr algn="ctr"/>
                      <a:r>
                        <a:rPr kumimoji="1" lang="ja-JP" altLang="en-US" sz="1200" dirty="0">
                          <a:latin typeface="BIZ UDゴシック" panose="020B0400000000000000" pitchFamily="49" charset="-128"/>
                          <a:ea typeface="BIZ UDゴシック" panose="020B0400000000000000" pitchFamily="49" charset="-128"/>
                        </a:rPr>
                        <a:t>内容</a:t>
                      </a:r>
                    </a:p>
                  </a:txBody>
                  <a:tcPr/>
                </a:tc>
                <a:extLst>
                  <a:ext uri="{0D108BD9-81ED-4DB2-BD59-A6C34878D82A}">
                    <a16:rowId xmlns:a16="http://schemas.microsoft.com/office/drawing/2014/main" val="1552021399"/>
                  </a:ext>
                </a:extLst>
              </a:tr>
              <a:tr h="305335">
                <a:tc>
                  <a:txBody>
                    <a:bodyPr/>
                    <a:lstStyle/>
                    <a:p>
                      <a:pPr algn="ctr"/>
                      <a:r>
                        <a:rPr kumimoji="1" lang="ja-JP" altLang="en-US" sz="1200" dirty="0">
                          <a:latin typeface="BIZ UDゴシック" panose="020B0400000000000000" pitchFamily="49" charset="-128"/>
                          <a:ea typeface="BIZ UDゴシック" panose="020B0400000000000000" pitchFamily="49" charset="-128"/>
                        </a:rPr>
                        <a:t>最低基準</a:t>
                      </a:r>
                    </a:p>
                  </a:txBody>
                  <a:tcPr/>
                </a:tc>
                <a:tc>
                  <a:txBody>
                    <a:bodyPr/>
                    <a:lstStyle/>
                    <a:p>
                      <a:pPr algn="ctr"/>
                      <a:r>
                        <a:rPr kumimoji="1" lang="ja-JP" altLang="en-US" sz="1200" dirty="0">
                          <a:latin typeface="BIZ UDゴシック" panose="020B0400000000000000" pitchFamily="49" charset="-128"/>
                          <a:ea typeface="BIZ UDゴシック" panose="020B0400000000000000" pitchFamily="49" charset="-128"/>
                        </a:rPr>
                        <a:t>太陽光発電設備等を導入（太陽光発電設備にあっては３ｋ</a:t>
                      </a:r>
                      <a:r>
                        <a:rPr kumimoji="1" lang="en-US" altLang="ja-JP" sz="1200" dirty="0">
                          <a:latin typeface="BIZ UDゴシック" panose="020B0400000000000000" pitchFamily="49" charset="-128"/>
                          <a:ea typeface="BIZ UDゴシック" panose="020B0400000000000000" pitchFamily="49" charset="-128"/>
                        </a:rPr>
                        <a:t>W</a:t>
                      </a:r>
                      <a:r>
                        <a:rPr kumimoji="1" lang="ja-JP" altLang="en-US" sz="1200" dirty="0">
                          <a:latin typeface="BIZ UDゴシック" panose="020B0400000000000000" pitchFamily="49" charset="-128"/>
                          <a:ea typeface="BIZ UDゴシック" panose="020B0400000000000000" pitchFamily="49" charset="-128"/>
                        </a:rPr>
                        <a:t>以上）</a:t>
                      </a:r>
                    </a:p>
                  </a:txBody>
                  <a:tcPr/>
                </a:tc>
                <a:extLst>
                  <a:ext uri="{0D108BD9-81ED-4DB2-BD59-A6C34878D82A}">
                    <a16:rowId xmlns:a16="http://schemas.microsoft.com/office/drawing/2014/main" val="1296131332"/>
                  </a:ext>
                </a:extLst>
              </a:tr>
              <a:tr h="305335">
                <a:tc>
                  <a:txBody>
                    <a:bodyPr/>
                    <a:lstStyle/>
                    <a:p>
                      <a:pPr algn="ctr"/>
                      <a:r>
                        <a:rPr kumimoji="1" lang="ja-JP" altLang="en-US" sz="1200" dirty="0">
                          <a:latin typeface="BIZ UDゴシック" panose="020B0400000000000000" pitchFamily="49" charset="-128"/>
                          <a:ea typeface="BIZ UDゴシック" panose="020B0400000000000000" pitchFamily="49" charset="-128"/>
                        </a:rPr>
                        <a:t>推奨基準</a:t>
                      </a:r>
                    </a:p>
                  </a:txBody>
                  <a:tcPr/>
                </a:tc>
                <a:tc>
                  <a:txBody>
                    <a:bodyPr/>
                    <a:lstStyle/>
                    <a:p>
                      <a:pPr algn="ctr"/>
                      <a:r>
                        <a:rPr kumimoji="1" lang="ja-JP" altLang="en-US" sz="1200" dirty="0">
                          <a:latin typeface="BIZ UDゴシック" panose="020B0400000000000000" pitchFamily="49" charset="-128"/>
                          <a:ea typeface="BIZ UDゴシック" panose="020B0400000000000000" pitchFamily="49" charset="-128"/>
                        </a:rPr>
                        <a:t>家電等を除き、ゼロエネルギー達成量の太陽光発電設備等を導入</a:t>
                      </a:r>
                      <a:r>
                        <a:rPr kumimoji="1" lang="en-US" altLang="ja-JP" sz="1200" baseline="30000" dirty="0">
                          <a:latin typeface="BIZ UDゴシック" panose="020B0400000000000000" pitchFamily="49" charset="-128"/>
                          <a:ea typeface="BIZ UDゴシック" panose="020B0400000000000000" pitchFamily="49" charset="-128"/>
                        </a:rPr>
                        <a:t>※</a:t>
                      </a:r>
                      <a:endParaRPr kumimoji="1" lang="ja-JP" altLang="en-US" sz="1200" baseline="300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1121069789"/>
                  </a:ext>
                </a:extLst>
              </a:tr>
              <a:tr h="305335">
                <a:tc>
                  <a:txBody>
                    <a:bodyPr/>
                    <a:lstStyle/>
                    <a:p>
                      <a:pPr algn="ctr"/>
                      <a:r>
                        <a:rPr kumimoji="1" lang="ja-JP" altLang="en-US" sz="1200" dirty="0">
                          <a:latin typeface="BIZ UDゴシック" panose="020B0400000000000000" pitchFamily="49" charset="-128"/>
                          <a:ea typeface="BIZ UDゴシック" panose="020B0400000000000000" pitchFamily="49" charset="-128"/>
                        </a:rPr>
                        <a:t>先導基準</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ゴシック" panose="020B0400000000000000" pitchFamily="49" charset="-128"/>
                          <a:ea typeface="BIZ UDゴシック" panose="020B0400000000000000" pitchFamily="49" charset="-128"/>
                        </a:rPr>
                        <a:t>家電等を含め、ゼロエネルギー達成量の太陽光発電設備等を導入</a:t>
                      </a:r>
                      <a:r>
                        <a:rPr kumimoji="1" lang="en-US" altLang="ja-JP" sz="1200" baseline="30000" dirty="0">
                          <a:latin typeface="BIZ UDゴシック" panose="020B0400000000000000" pitchFamily="49" charset="-128"/>
                          <a:ea typeface="BIZ UDゴシック" panose="020B0400000000000000" pitchFamily="49" charset="-128"/>
                        </a:rPr>
                        <a:t>※</a:t>
                      </a:r>
                      <a:endParaRPr kumimoji="1" lang="ja-JP" altLang="en-US" sz="1200" baseline="300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2681926443"/>
                  </a:ext>
                </a:extLst>
              </a:tr>
            </a:tbl>
          </a:graphicData>
        </a:graphic>
      </p:graphicFrame>
      <p:sp>
        <p:nvSpPr>
          <p:cNvPr id="21" name="テキスト ボックス 20"/>
          <p:cNvSpPr txBox="1"/>
          <p:nvPr/>
        </p:nvSpPr>
        <p:spPr>
          <a:xfrm>
            <a:off x="1323199" y="5151995"/>
            <a:ext cx="6611896" cy="276999"/>
          </a:xfrm>
          <a:prstGeom prst="rect">
            <a:avLst/>
          </a:prstGeom>
          <a:noFill/>
        </p:spPr>
        <p:txBody>
          <a:bodyPr wrap="square" rtlCol="0">
            <a:spAutoFit/>
          </a:bodyPr>
          <a:lstStyle/>
          <a:p>
            <a:pPr algn="ctr"/>
            <a:r>
              <a:rPr kumimoji="1" lang="ja-JP" altLang="en-US" sz="1200" dirty="0">
                <a:latin typeface="BIZ UDゴシック" panose="020B0400000000000000" pitchFamily="49" charset="-128"/>
                <a:ea typeface="BIZ UDゴシック" panose="020B0400000000000000" pitchFamily="49" charset="-128"/>
              </a:rPr>
              <a:t>表　太陽光発電設備又は木質バイオマスを活用した暖房設備の基準の基準</a:t>
            </a:r>
          </a:p>
        </p:txBody>
      </p:sp>
      <p:sp>
        <p:nvSpPr>
          <p:cNvPr id="24" name="テキスト ボックス 23"/>
          <p:cNvSpPr txBox="1"/>
          <p:nvPr/>
        </p:nvSpPr>
        <p:spPr>
          <a:xfrm>
            <a:off x="1311872" y="6590888"/>
            <a:ext cx="6611896" cy="261610"/>
          </a:xfrm>
          <a:prstGeom prst="rect">
            <a:avLst/>
          </a:prstGeom>
          <a:noFill/>
        </p:spPr>
        <p:txBody>
          <a:bodyPr wrap="square" rtlCol="0">
            <a:spAutoFit/>
          </a:bodyPr>
          <a:lstStyle/>
          <a:p>
            <a:pPr algn="r"/>
            <a:r>
              <a:rPr kumimoji="1" lang="en-US" altLang="ja-JP" sz="1050" dirty="0">
                <a:latin typeface="BIZ UDゴシック" panose="020B0400000000000000" pitchFamily="49" charset="-128"/>
                <a:ea typeface="BIZ UDゴシック" panose="020B0400000000000000" pitchFamily="49" charset="-128"/>
              </a:rPr>
              <a:t>※</a:t>
            </a:r>
            <a:r>
              <a:rPr kumimoji="1" lang="ja-JP" altLang="en-US" sz="1050" dirty="0">
                <a:latin typeface="BIZ UDゴシック" panose="020B0400000000000000" pitchFamily="49" charset="-128"/>
                <a:ea typeface="BIZ UDゴシック" panose="020B0400000000000000" pitchFamily="49" charset="-128"/>
              </a:rPr>
              <a:t>　次ページに説明</a:t>
            </a:r>
          </a:p>
        </p:txBody>
      </p:sp>
      <p:sp>
        <p:nvSpPr>
          <p:cNvPr id="25" name="コンテンツ プレースホルダー 2"/>
          <p:cNvSpPr txBox="1">
            <a:spLocks/>
          </p:cNvSpPr>
          <p:nvPr/>
        </p:nvSpPr>
        <p:spPr>
          <a:xfrm>
            <a:off x="7760043" y="1283487"/>
            <a:ext cx="1383957" cy="1171393"/>
          </a:xfrm>
          <a:prstGeom prst="rect">
            <a:avLst/>
          </a:prstGeom>
          <a:solidFill>
            <a:schemeClr val="bg1">
              <a:lumMod val="95000"/>
            </a:schemeClr>
          </a:solidFill>
          <a:ln cmpd="dbl">
            <a:solidFill>
              <a:schemeClr val="tx1">
                <a:lumMod val="50000"/>
                <a:lumOff val="50000"/>
              </a:schemeClr>
            </a:solidFill>
          </a:ln>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ct val="150000"/>
              </a:lnSpc>
              <a:buNone/>
            </a:pPr>
            <a:r>
              <a:rPr lang="ja-JP" altLang="en-US" sz="1200" dirty="0">
                <a:latin typeface="BIZ UDゴシック" panose="020B0400000000000000" pitchFamily="49" charset="-128"/>
                <a:ea typeface="BIZ UDゴシック" panose="020B0400000000000000" pitchFamily="49" charset="-128"/>
              </a:rPr>
              <a:t>□　最低基準</a:t>
            </a:r>
            <a:endParaRPr lang="en-US" altLang="ja-JP" sz="1200" dirty="0">
              <a:latin typeface="BIZ UDゴシック" panose="020B0400000000000000" pitchFamily="49" charset="-128"/>
              <a:ea typeface="BIZ UDゴシック" panose="020B0400000000000000" pitchFamily="49" charset="-128"/>
            </a:endParaRPr>
          </a:p>
          <a:p>
            <a:pPr marL="0" indent="0" algn="ctr">
              <a:lnSpc>
                <a:spcPct val="150000"/>
              </a:lnSpc>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推奨基準</a:t>
            </a:r>
            <a:endParaRPr lang="en-US" altLang="ja-JP" sz="1200" dirty="0">
              <a:latin typeface="BIZ UDゴシック" panose="020B0400000000000000" pitchFamily="49" charset="-128"/>
              <a:ea typeface="BIZ UDゴシック" panose="020B0400000000000000" pitchFamily="49" charset="-128"/>
            </a:endParaRPr>
          </a:p>
          <a:p>
            <a:pPr marL="0" indent="0" algn="ctr">
              <a:lnSpc>
                <a:spcPct val="150000"/>
              </a:lnSpc>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先導基準</a:t>
            </a:r>
            <a:endParaRPr lang="ja-JP" altLang="en-US" sz="1000" dirty="0">
              <a:latin typeface="BIZ UDゴシック" panose="020B0400000000000000" pitchFamily="49" charset="-128"/>
              <a:ea typeface="BIZ UDゴシック" panose="020B0400000000000000" pitchFamily="49" charset="-128"/>
            </a:endParaRPr>
          </a:p>
        </p:txBody>
      </p:sp>
      <p:sp>
        <p:nvSpPr>
          <p:cNvPr id="27" name="コンテンツ プレースホルダー 2"/>
          <p:cNvSpPr txBox="1">
            <a:spLocks/>
          </p:cNvSpPr>
          <p:nvPr/>
        </p:nvSpPr>
        <p:spPr>
          <a:xfrm>
            <a:off x="7750901" y="4190058"/>
            <a:ext cx="1383957" cy="1171393"/>
          </a:xfrm>
          <a:prstGeom prst="rect">
            <a:avLst/>
          </a:prstGeom>
          <a:solidFill>
            <a:schemeClr val="bg1">
              <a:lumMod val="95000"/>
            </a:schemeClr>
          </a:solidFill>
          <a:ln cmpd="dbl">
            <a:solidFill>
              <a:schemeClr val="tx1">
                <a:lumMod val="50000"/>
                <a:lumOff val="50000"/>
              </a:schemeClr>
            </a:solidFill>
          </a:ln>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ct val="150000"/>
              </a:lnSpc>
              <a:buNone/>
            </a:pPr>
            <a:r>
              <a:rPr lang="ja-JP" altLang="en-US" sz="1200" dirty="0">
                <a:latin typeface="BIZ UDゴシック" panose="020B0400000000000000" pitchFamily="49" charset="-128"/>
                <a:ea typeface="BIZ UDゴシック" panose="020B0400000000000000" pitchFamily="49" charset="-128"/>
              </a:rPr>
              <a:t>□　最低基準</a:t>
            </a:r>
            <a:endParaRPr lang="en-US" altLang="ja-JP" sz="1200" dirty="0">
              <a:latin typeface="BIZ UDゴシック" panose="020B0400000000000000" pitchFamily="49" charset="-128"/>
              <a:ea typeface="BIZ UDゴシック" panose="020B0400000000000000" pitchFamily="49" charset="-128"/>
            </a:endParaRPr>
          </a:p>
          <a:p>
            <a:pPr marL="0" indent="0" algn="ctr">
              <a:lnSpc>
                <a:spcPct val="150000"/>
              </a:lnSpc>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推奨基準</a:t>
            </a:r>
            <a:endParaRPr lang="en-US" altLang="ja-JP" sz="1200" dirty="0">
              <a:latin typeface="BIZ UDゴシック" panose="020B0400000000000000" pitchFamily="49" charset="-128"/>
              <a:ea typeface="BIZ UDゴシック" panose="020B0400000000000000" pitchFamily="49" charset="-128"/>
            </a:endParaRPr>
          </a:p>
          <a:p>
            <a:pPr marL="0" indent="0" algn="ctr">
              <a:lnSpc>
                <a:spcPct val="150000"/>
              </a:lnSpc>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先導基準</a:t>
            </a:r>
            <a:endParaRPr lang="ja-JP" altLang="en-US" sz="1000" dirty="0">
              <a:latin typeface="BIZ UDゴシック" panose="020B0400000000000000" pitchFamily="49" charset="-128"/>
              <a:ea typeface="BIZ UDゴシック" panose="020B0400000000000000" pitchFamily="49" charset="-128"/>
            </a:endParaRPr>
          </a:p>
        </p:txBody>
      </p:sp>
      <p:sp>
        <p:nvSpPr>
          <p:cNvPr id="2" name="スライド番号プレースホルダー 1"/>
          <p:cNvSpPr>
            <a:spLocks noGrp="1"/>
          </p:cNvSpPr>
          <p:nvPr>
            <p:ph type="sldNum" sz="quarter" idx="12"/>
          </p:nvPr>
        </p:nvSpPr>
        <p:spPr>
          <a:xfrm>
            <a:off x="7077458" y="6487373"/>
            <a:ext cx="2057400" cy="365125"/>
          </a:xfrm>
        </p:spPr>
        <p:txBody>
          <a:bodyPr/>
          <a:lstStyle/>
          <a:p>
            <a:fld id="{9596C9B7-AB3B-4613-B0B3-09F8EBDE438A}" type="slidenum">
              <a:rPr kumimoji="1" lang="ja-JP" altLang="en-US" smtClean="0"/>
              <a:t>4</a:t>
            </a:fld>
            <a:endParaRPr kumimoji="1" lang="ja-JP" altLang="en-US" dirty="0"/>
          </a:p>
        </p:txBody>
      </p:sp>
      <p:sp>
        <p:nvSpPr>
          <p:cNvPr id="23" name="テキスト ボックス 22"/>
          <p:cNvSpPr txBox="1"/>
          <p:nvPr/>
        </p:nvSpPr>
        <p:spPr>
          <a:xfrm>
            <a:off x="1245973" y="1319309"/>
            <a:ext cx="1206844" cy="276999"/>
          </a:xfrm>
          <a:prstGeom prst="rect">
            <a:avLst/>
          </a:prstGeom>
          <a:noFill/>
        </p:spPr>
        <p:txBody>
          <a:bodyPr wrap="square" rtlCol="0">
            <a:spAutoFit/>
          </a:bodyPr>
          <a:lstStyle/>
          <a:p>
            <a:pPr algn="ctr"/>
            <a:r>
              <a:rPr lang="ja-JP" altLang="en-US" sz="1200" dirty="0">
                <a:latin typeface="BIZ UDゴシック" panose="020B0400000000000000" pitchFamily="49" charset="-128"/>
                <a:ea typeface="BIZ UDゴシック" panose="020B0400000000000000" pitchFamily="49" charset="-128"/>
              </a:rPr>
              <a:t>≪指針</a:t>
            </a:r>
            <a:r>
              <a:rPr lang="en-US" altLang="ja-JP" sz="1200" dirty="0">
                <a:latin typeface="BIZ UDゴシック" panose="020B0400000000000000" pitchFamily="49" charset="-128"/>
                <a:ea typeface="BIZ UDゴシック" panose="020B0400000000000000" pitchFamily="49" charset="-128"/>
              </a:rPr>
              <a:t>P46</a:t>
            </a:r>
            <a:r>
              <a:rPr lang="ja-JP" altLang="en-US" sz="1200" dirty="0">
                <a:latin typeface="BIZ UDゴシック" panose="020B0400000000000000" pitchFamily="49" charset="-128"/>
                <a:ea typeface="BIZ UDゴシック" panose="020B0400000000000000" pitchFamily="49" charset="-128"/>
              </a:rPr>
              <a:t>≫</a:t>
            </a:r>
            <a:endParaRPr lang="en-US" altLang="ja-JP" sz="1200" dirty="0">
              <a:latin typeface="BIZ UDゴシック" panose="020B0400000000000000" pitchFamily="49" charset="-128"/>
              <a:ea typeface="BIZ UDゴシック" panose="020B0400000000000000" pitchFamily="49" charset="-128"/>
            </a:endParaRPr>
          </a:p>
        </p:txBody>
      </p:sp>
      <p:sp>
        <p:nvSpPr>
          <p:cNvPr id="28" name="テキスト ボックス 27"/>
          <p:cNvSpPr txBox="1"/>
          <p:nvPr/>
        </p:nvSpPr>
        <p:spPr>
          <a:xfrm>
            <a:off x="1245973" y="4258025"/>
            <a:ext cx="1206844" cy="276999"/>
          </a:xfrm>
          <a:prstGeom prst="rect">
            <a:avLst/>
          </a:prstGeom>
          <a:noFill/>
        </p:spPr>
        <p:txBody>
          <a:bodyPr wrap="square" rtlCol="0">
            <a:spAutoFit/>
          </a:bodyPr>
          <a:lstStyle/>
          <a:p>
            <a:pPr algn="ctr"/>
            <a:r>
              <a:rPr lang="ja-JP" altLang="en-US" sz="1200" dirty="0">
                <a:latin typeface="BIZ UDゴシック" panose="020B0400000000000000" pitchFamily="49" charset="-128"/>
                <a:ea typeface="BIZ UDゴシック" panose="020B0400000000000000" pitchFamily="49" charset="-128"/>
              </a:rPr>
              <a:t>≪指針</a:t>
            </a:r>
            <a:r>
              <a:rPr lang="en-US" altLang="ja-JP" sz="1200" dirty="0">
                <a:latin typeface="BIZ UDゴシック" panose="020B0400000000000000" pitchFamily="49" charset="-128"/>
                <a:ea typeface="BIZ UDゴシック" panose="020B0400000000000000" pitchFamily="49" charset="-128"/>
              </a:rPr>
              <a:t>P46</a:t>
            </a:r>
            <a:r>
              <a:rPr lang="ja-JP" altLang="en-US" sz="1200" dirty="0">
                <a:latin typeface="BIZ UDゴシック" panose="020B0400000000000000" pitchFamily="49" charset="-128"/>
                <a:ea typeface="BIZ UDゴシック" panose="020B0400000000000000" pitchFamily="49" charset="-128"/>
              </a:rPr>
              <a:t>≫</a:t>
            </a:r>
            <a:endParaRPr lang="en-US" altLang="ja-JP" sz="1200" dirty="0">
              <a:latin typeface="BIZ UDゴシック" panose="020B0400000000000000" pitchFamily="49" charset="-128"/>
              <a:ea typeface="BIZ UDゴシック" panose="020B0400000000000000" pitchFamily="49" charset="-128"/>
            </a:endParaRPr>
          </a:p>
        </p:txBody>
      </p:sp>
      <p:sp>
        <p:nvSpPr>
          <p:cNvPr id="29" name="コンテンツ プレースホルダー 2"/>
          <p:cNvSpPr txBox="1">
            <a:spLocks/>
          </p:cNvSpPr>
          <p:nvPr/>
        </p:nvSpPr>
        <p:spPr>
          <a:xfrm>
            <a:off x="6376085" y="1283487"/>
            <a:ext cx="1383957" cy="700455"/>
          </a:xfrm>
          <a:prstGeom prst="rect">
            <a:avLst/>
          </a:prstGeom>
          <a:solidFill>
            <a:schemeClr val="bg1">
              <a:lumMod val="95000"/>
            </a:schemeClr>
          </a:solidFill>
          <a:ln cmpd="dbl">
            <a:solidFill>
              <a:schemeClr val="tx1">
                <a:lumMod val="50000"/>
                <a:lumOff val="50000"/>
              </a:schemeClr>
            </a:solidFill>
          </a:ln>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ct val="150000"/>
              </a:lnSpc>
              <a:buFont typeface="Arial" panose="020B0604020202020204" pitchFamily="34" charset="0"/>
              <a:buNone/>
            </a:pPr>
            <a:endParaRPr lang="en-US" altLang="ja-JP" sz="1200" dirty="0">
              <a:latin typeface="BIZ UDゴシック" panose="020B0400000000000000" pitchFamily="49" charset="-128"/>
              <a:ea typeface="BIZ UDゴシック" panose="020B0400000000000000" pitchFamily="49" charset="-128"/>
            </a:endParaRPr>
          </a:p>
        </p:txBody>
      </p:sp>
      <p:sp>
        <p:nvSpPr>
          <p:cNvPr id="31" name="テキスト ボックス 30"/>
          <p:cNvSpPr txBox="1"/>
          <p:nvPr/>
        </p:nvSpPr>
        <p:spPr>
          <a:xfrm>
            <a:off x="6376084" y="1293101"/>
            <a:ext cx="1383958" cy="276999"/>
          </a:xfrm>
          <a:prstGeom prst="rect">
            <a:avLst/>
          </a:prstGeom>
          <a:solidFill>
            <a:schemeClr val="tx1">
              <a:lumMod val="50000"/>
              <a:lumOff val="50000"/>
            </a:schemeClr>
          </a:solidFill>
        </p:spPr>
        <p:txBody>
          <a:bodyPr wrap="square" rtlCol="0">
            <a:spAutoFit/>
          </a:bodyPr>
          <a:lstStyle/>
          <a:p>
            <a:pPr algn="ctr"/>
            <a:r>
              <a:rPr kumimoji="1" lang="ja-JP" altLang="en-US" sz="1200" b="1" dirty="0">
                <a:solidFill>
                  <a:schemeClr val="bg1"/>
                </a:solidFill>
              </a:rPr>
              <a:t>設計値</a:t>
            </a:r>
          </a:p>
        </p:txBody>
      </p:sp>
      <p:sp>
        <p:nvSpPr>
          <p:cNvPr id="32" name="コンテンツ プレースホルダー 2"/>
          <p:cNvSpPr txBox="1">
            <a:spLocks/>
          </p:cNvSpPr>
          <p:nvPr/>
        </p:nvSpPr>
        <p:spPr>
          <a:xfrm>
            <a:off x="6366945" y="4193508"/>
            <a:ext cx="1383957" cy="700455"/>
          </a:xfrm>
          <a:prstGeom prst="rect">
            <a:avLst/>
          </a:prstGeom>
          <a:solidFill>
            <a:schemeClr val="bg1">
              <a:lumMod val="95000"/>
            </a:schemeClr>
          </a:solidFill>
          <a:ln cmpd="dbl">
            <a:solidFill>
              <a:schemeClr val="tx1">
                <a:lumMod val="50000"/>
                <a:lumOff val="50000"/>
              </a:schemeClr>
            </a:solidFill>
          </a:ln>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ct val="150000"/>
              </a:lnSpc>
              <a:buFont typeface="Arial" panose="020B0604020202020204" pitchFamily="34" charset="0"/>
              <a:buNone/>
            </a:pPr>
            <a:endParaRPr lang="en-US" altLang="ja-JP" sz="1200" dirty="0">
              <a:latin typeface="BIZ UDゴシック" panose="020B0400000000000000" pitchFamily="49" charset="-128"/>
              <a:ea typeface="BIZ UDゴシック" panose="020B0400000000000000" pitchFamily="49" charset="-128"/>
            </a:endParaRPr>
          </a:p>
        </p:txBody>
      </p:sp>
      <p:sp>
        <p:nvSpPr>
          <p:cNvPr id="33" name="テキスト ボックス 32"/>
          <p:cNvSpPr txBox="1"/>
          <p:nvPr/>
        </p:nvSpPr>
        <p:spPr>
          <a:xfrm>
            <a:off x="6366944" y="4203122"/>
            <a:ext cx="1383958" cy="276999"/>
          </a:xfrm>
          <a:prstGeom prst="rect">
            <a:avLst/>
          </a:prstGeom>
          <a:solidFill>
            <a:schemeClr val="tx1">
              <a:lumMod val="50000"/>
              <a:lumOff val="50000"/>
            </a:schemeClr>
          </a:solidFill>
        </p:spPr>
        <p:txBody>
          <a:bodyPr wrap="square" rtlCol="0">
            <a:spAutoFit/>
          </a:bodyPr>
          <a:lstStyle/>
          <a:p>
            <a:pPr algn="ctr"/>
            <a:r>
              <a:rPr kumimoji="1" lang="ja-JP" altLang="en-US" sz="1200" b="1" dirty="0">
                <a:solidFill>
                  <a:schemeClr val="bg1"/>
                </a:solidFill>
              </a:rPr>
              <a:t>導入設備</a:t>
            </a:r>
          </a:p>
        </p:txBody>
      </p:sp>
      <p:sp>
        <p:nvSpPr>
          <p:cNvPr id="4" name="テキスト ボックス 3"/>
          <p:cNvSpPr txBox="1"/>
          <p:nvPr/>
        </p:nvSpPr>
        <p:spPr>
          <a:xfrm>
            <a:off x="7376080" y="4669412"/>
            <a:ext cx="486032" cy="261610"/>
          </a:xfrm>
          <a:prstGeom prst="rect">
            <a:avLst/>
          </a:prstGeom>
          <a:noFill/>
        </p:spPr>
        <p:txBody>
          <a:bodyPr wrap="square" rtlCol="0">
            <a:spAutoFit/>
          </a:bodyPr>
          <a:lstStyle/>
          <a:p>
            <a:r>
              <a:rPr kumimoji="1" lang="en-US" altLang="ja-JP" sz="1100" dirty="0"/>
              <a:t>(kW)</a:t>
            </a:r>
          </a:p>
        </p:txBody>
      </p:sp>
    </p:spTree>
    <p:extLst>
      <p:ext uri="{BB962C8B-B14F-4D97-AF65-F5344CB8AC3E}">
        <p14:creationId xmlns:p14="http://schemas.microsoft.com/office/powerpoint/2010/main" val="1771603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タイトル 1"/>
          <p:cNvSpPr txBox="1">
            <a:spLocks/>
          </p:cNvSpPr>
          <p:nvPr/>
        </p:nvSpPr>
        <p:spPr>
          <a:xfrm>
            <a:off x="0" y="-120"/>
            <a:ext cx="9144000" cy="55755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ja-JP" altLang="en-US" sz="1800" dirty="0">
                <a:solidFill>
                  <a:schemeClr val="bg1">
                    <a:lumMod val="65000"/>
                  </a:schemeClr>
                </a:solidFill>
                <a:latin typeface="BIZ UDゴシック" panose="020B0400000000000000" pitchFamily="49" charset="-128"/>
                <a:ea typeface="BIZ UDゴシック" panose="020B0400000000000000" pitchFamily="49" charset="-128"/>
              </a:rPr>
              <a:t>信州健康ゼロエネ住宅指針チェックリスト</a:t>
            </a:r>
          </a:p>
        </p:txBody>
      </p:sp>
      <p:sp>
        <p:nvSpPr>
          <p:cNvPr id="12" name="コンテンツ プレースホルダー 2"/>
          <p:cNvSpPr txBox="1">
            <a:spLocks/>
          </p:cNvSpPr>
          <p:nvPr/>
        </p:nvSpPr>
        <p:spPr>
          <a:xfrm>
            <a:off x="244822" y="1861476"/>
            <a:ext cx="7904206" cy="11521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endParaRPr lang="en-US" altLang="ja-JP" sz="1200" dirty="0">
              <a:latin typeface="BIZ UDゴシック" panose="020B0400000000000000" pitchFamily="49" charset="-128"/>
              <a:ea typeface="BIZ UDゴシック" panose="020B0400000000000000" pitchFamily="49" charset="-128"/>
            </a:endParaRPr>
          </a:p>
          <a:p>
            <a:pPr marL="0" indent="0">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a:t>
            </a:r>
            <a:endParaRPr lang="en-US" altLang="ja-JP" sz="1200" dirty="0">
              <a:latin typeface="BIZ UDゴシック" panose="020B0400000000000000" pitchFamily="49" charset="-128"/>
              <a:ea typeface="BIZ UDゴシック" panose="020B0400000000000000" pitchFamily="49" charset="-128"/>
            </a:endParaRPr>
          </a:p>
        </p:txBody>
      </p:sp>
      <p:sp>
        <p:nvSpPr>
          <p:cNvPr id="13" name="コンテンツ プレースホルダー 2"/>
          <p:cNvSpPr txBox="1">
            <a:spLocks/>
          </p:cNvSpPr>
          <p:nvPr/>
        </p:nvSpPr>
        <p:spPr>
          <a:xfrm>
            <a:off x="259491" y="1859548"/>
            <a:ext cx="7904206" cy="115216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endParaRPr lang="en-US" altLang="ja-JP" sz="1200" dirty="0">
              <a:latin typeface="BIZ UDゴシック" panose="020B0400000000000000" pitchFamily="49" charset="-128"/>
              <a:ea typeface="BIZ UDゴシック" panose="020B0400000000000000" pitchFamily="49" charset="-128"/>
            </a:endParaRPr>
          </a:p>
        </p:txBody>
      </p:sp>
      <p:sp>
        <p:nvSpPr>
          <p:cNvPr id="15" name="正方形/長方形 14"/>
          <p:cNvSpPr/>
          <p:nvPr/>
        </p:nvSpPr>
        <p:spPr>
          <a:xfrm>
            <a:off x="0" y="1277709"/>
            <a:ext cx="1400433" cy="343849"/>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18" name="正方形/長方形 17"/>
          <p:cNvSpPr/>
          <p:nvPr/>
        </p:nvSpPr>
        <p:spPr>
          <a:xfrm>
            <a:off x="0" y="1277708"/>
            <a:ext cx="9143999" cy="5411415"/>
          </a:xfrm>
          <a:prstGeom prst="rect">
            <a:avLst/>
          </a:prstGeom>
          <a:solidFill>
            <a:schemeClr val="accent6">
              <a:lumMod val="40000"/>
              <a:lumOff val="60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19" name="コンテンツ プレースホルダー 2"/>
          <p:cNvSpPr txBox="1">
            <a:spLocks/>
          </p:cNvSpPr>
          <p:nvPr/>
        </p:nvSpPr>
        <p:spPr>
          <a:xfrm>
            <a:off x="259491" y="1306821"/>
            <a:ext cx="8612659" cy="538230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en-US" altLang="ja-JP" sz="1800" dirty="0">
                <a:solidFill>
                  <a:schemeClr val="bg1"/>
                </a:solidFill>
                <a:latin typeface="BIZ UDゴシック" panose="020B0400000000000000" pitchFamily="49" charset="-128"/>
                <a:ea typeface="BIZ UDゴシック" panose="020B0400000000000000" pitchFamily="49" charset="-128"/>
              </a:rPr>
              <a:t>Check</a:t>
            </a:r>
            <a:r>
              <a:rPr lang="ja-JP" altLang="en-US" sz="1800" dirty="0">
                <a:solidFill>
                  <a:schemeClr val="bg1"/>
                </a:solidFill>
                <a:latin typeface="BIZ UDゴシック" panose="020B0400000000000000" pitchFamily="49" charset="-128"/>
                <a:ea typeface="BIZ UDゴシック" panose="020B0400000000000000" pitchFamily="49" charset="-128"/>
              </a:rPr>
              <a:t>４</a:t>
            </a:r>
            <a:endParaRPr lang="en-US" altLang="ja-JP" sz="1800" dirty="0">
              <a:solidFill>
                <a:schemeClr val="bg1"/>
              </a:solidFill>
              <a:latin typeface="BIZ UDゴシック" panose="020B0400000000000000" pitchFamily="49" charset="-128"/>
              <a:ea typeface="BIZ UDゴシック" panose="020B0400000000000000" pitchFamily="49" charset="-128"/>
            </a:endParaRPr>
          </a:p>
          <a:p>
            <a:pPr marL="0" indent="0">
              <a:buNone/>
            </a:pPr>
            <a:r>
              <a:rPr lang="ja-JP" altLang="en-US" sz="1200" dirty="0">
                <a:latin typeface="BIZ UDゴシック" panose="020B0400000000000000" pitchFamily="49" charset="-128"/>
                <a:ea typeface="BIZ UDゴシック" panose="020B0400000000000000" pitchFamily="49" charset="-128"/>
              </a:rPr>
              <a:t>　</a:t>
            </a:r>
            <a:r>
              <a:rPr lang="en-US" altLang="ja-JP" sz="1400" dirty="0">
                <a:latin typeface="BIZ UDゴシック" panose="020B0400000000000000" pitchFamily="49" charset="-128"/>
                <a:ea typeface="BIZ UDゴシック" panose="020B0400000000000000" pitchFamily="49" charset="-128"/>
              </a:rPr>
              <a:t>※</a:t>
            </a:r>
            <a:r>
              <a:rPr lang="ja-JP" altLang="en-US" sz="1400" dirty="0">
                <a:latin typeface="BIZ UDゴシック" panose="020B0400000000000000" pitchFamily="49" charset="-128"/>
                <a:ea typeface="BIZ UDゴシック" panose="020B0400000000000000" pitchFamily="49" charset="-128"/>
              </a:rPr>
              <a:t>　指針における長野県の独自ルールの運用について</a:t>
            </a:r>
            <a:endParaRPr lang="en-US" altLang="ja-JP" sz="1400" dirty="0">
              <a:latin typeface="BIZ UDゴシック" panose="020B0400000000000000" pitchFamily="49" charset="-128"/>
              <a:ea typeface="BIZ UDゴシック" panose="020B0400000000000000" pitchFamily="49" charset="-128"/>
            </a:endParaRPr>
          </a:p>
          <a:p>
            <a:pPr marL="0" indent="0">
              <a:buNone/>
            </a:pPr>
            <a:r>
              <a:rPr lang="ja-JP" altLang="en-US" sz="1200" dirty="0">
                <a:latin typeface="BIZ UDゴシック" panose="020B0400000000000000" pitchFamily="49" charset="-128"/>
                <a:ea typeface="BIZ UDゴシック" panose="020B0400000000000000" pitchFamily="49" charset="-128"/>
              </a:rPr>
              <a:t>　　・ゼロエネルギー達成量の計算における太陽光発電設備等の取扱いについては、建築物省エネ法に規定する計算方法に</a:t>
            </a:r>
            <a:endParaRPr lang="en-US" altLang="ja-JP" sz="1200" dirty="0">
              <a:latin typeface="BIZ UDゴシック" panose="020B0400000000000000" pitchFamily="49" charset="-128"/>
              <a:ea typeface="BIZ UDゴシック" panose="020B0400000000000000" pitchFamily="49" charset="-128"/>
            </a:endParaRPr>
          </a:p>
          <a:p>
            <a:pPr marL="0" indent="0">
              <a:buNone/>
            </a:pPr>
            <a:r>
              <a:rPr lang="ja-JP" altLang="en-US" sz="1200" dirty="0">
                <a:latin typeface="BIZ UDゴシック" panose="020B0400000000000000" pitchFamily="49" charset="-128"/>
                <a:ea typeface="BIZ UDゴシック" panose="020B0400000000000000" pitchFamily="49" charset="-128"/>
              </a:rPr>
              <a:t>　　　木質バイオマスの利用に関する位置付けがなされるまでの間は、地祇の適用条件等のもと下記の考え方を適用</a:t>
            </a:r>
            <a:endParaRPr lang="en-US" altLang="ja-JP" sz="1200" dirty="0">
              <a:latin typeface="BIZ UDゴシック" panose="020B0400000000000000" pitchFamily="49" charset="-128"/>
              <a:ea typeface="BIZ UDゴシック" panose="020B0400000000000000" pitchFamily="49" charset="-128"/>
            </a:endParaRPr>
          </a:p>
          <a:p>
            <a:pPr marL="0" indent="0">
              <a:buNone/>
            </a:pPr>
            <a:endParaRPr lang="en-US" altLang="ja-JP" sz="1200" dirty="0">
              <a:latin typeface="BIZ UDゴシック" panose="020B0400000000000000" pitchFamily="49" charset="-128"/>
              <a:ea typeface="BIZ UDゴシック" panose="020B0400000000000000" pitchFamily="49" charset="-128"/>
            </a:endParaRPr>
          </a:p>
          <a:p>
            <a:pPr marL="0" indent="0">
              <a:buNone/>
            </a:pPr>
            <a:r>
              <a:rPr lang="ja-JP" altLang="en-US" sz="1200" dirty="0">
                <a:latin typeface="BIZ UDゴシック" panose="020B0400000000000000" pitchFamily="49" charset="-128"/>
                <a:ea typeface="BIZ UDゴシック" panose="020B0400000000000000" pitchFamily="49" charset="-128"/>
              </a:rPr>
              <a:t>　　≪考え方≫</a:t>
            </a:r>
            <a:endParaRPr lang="en-US" altLang="ja-JP" sz="1200" dirty="0">
              <a:latin typeface="BIZ UDゴシック" panose="020B0400000000000000" pitchFamily="49" charset="-128"/>
              <a:ea typeface="BIZ UDゴシック" panose="020B0400000000000000" pitchFamily="49" charset="-128"/>
            </a:endParaRPr>
          </a:p>
          <a:p>
            <a:pPr marL="0" indent="0">
              <a:buNone/>
            </a:pPr>
            <a:r>
              <a:rPr lang="ja-JP" altLang="en-US" sz="1200" dirty="0">
                <a:latin typeface="BIZ UDゴシック" panose="020B0400000000000000" pitchFamily="49" charset="-128"/>
                <a:ea typeface="BIZ UDゴシック" panose="020B0400000000000000" pitchFamily="49" charset="-128"/>
              </a:rPr>
              <a:t>　　　・木質バイオマスを利用した暖房設備を設置・使用する場合は、併用する暖房設備（エアコン等）のみを使用すると</a:t>
            </a:r>
            <a:endParaRPr lang="en-US" altLang="ja-JP" sz="1200" dirty="0">
              <a:latin typeface="BIZ UDゴシック" panose="020B0400000000000000" pitchFamily="49" charset="-128"/>
              <a:ea typeface="BIZ UDゴシック" panose="020B0400000000000000" pitchFamily="49" charset="-128"/>
            </a:endParaRPr>
          </a:p>
          <a:p>
            <a:pPr marL="0" indent="0">
              <a:buNone/>
            </a:pPr>
            <a:r>
              <a:rPr lang="ja-JP" altLang="en-US" sz="1200" dirty="0">
                <a:latin typeface="BIZ UDゴシック" panose="020B0400000000000000" pitchFamily="49" charset="-128"/>
                <a:ea typeface="BIZ UDゴシック" panose="020B0400000000000000" pitchFamily="49" charset="-128"/>
              </a:rPr>
              <a:t>　　　　仮定して建築物省エネ法に規定する計算を行い、算出した設計一次エネルギー消費量のうち暖房設備に関する設計</a:t>
            </a:r>
            <a:endParaRPr lang="en-US" altLang="ja-JP" sz="1200" dirty="0">
              <a:latin typeface="BIZ UDゴシック" panose="020B0400000000000000" pitchFamily="49" charset="-128"/>
              <a:ea typeface="BIZ UDゴシック" panose="020B0400000000000000" pitchFamily="49" charset="-128"/>
            </a:endParaRPr>
          </a:p>
          <a:p>
            <a:pPr marL="0" indent="0">
              <a:buNone/>
            </a:pPr>
            <a:r>
              <a:rPr lang="ja-JP" altLang="en-US" sz="1200" dirty="0">
                <a:latin typeface="BIZ UDゴシック" panose="020B0400000000000000" pitchFamily="49" charset="-128"/>
                <a:ea typeface="BIZ UDゴシック" panose="020B0400000000000000" pitchFamily="49" charset="-128"/>
              </a:rPr>
              <a:t>　　　　一次エネルギー消費量の</a:t>
            </a:r>
            <a:r>
              <a:rPr lang="en-US" altLang="ja-JP" sz="1200" dirty="0">
                <a:latin typeface="BIZ UDゴシック" panose="020B0400000000000000" pitchFamily="49" charset="-128"/>
                <a:ea typeface="BIZ UDゴシック" panose="020B0400000000000000" pitchFamily="49" charset="-128"/>
              </a:rPr>
              <a:t>70</a:t>
            </a:r>
            <a:r>
              <a:rPr lang="ja-JP" altLang="en-US" sz="1200" dirty="0">
                <a:latin typeface="BIZ UDゴシック" panose="020B0400000000000000" pitchFamily="49" charset="-128"/>
                <a:ea typeface="BIZ UDゴシック" panose="020B0400000000000000" pitchFamily="49" charset="-128"/>
              </a:rPr>
              <a:t>％を控除</a:t>
            </a:r>
            <a:endParaRPr lang="en-US" altLang="ja-JP" sz="1200" dirty="0">
              <a:latin typeface="BIZ UDゴシック" panose="020B0400000000000000" pitchFamily="49" charset="-128"/>
              <a:ea typeface="BIZ UDゴシック" panose="020B0400000000000000" pitchFamily="49" charset="-128"/>
            </a:endParaRPr>
          </a:p>
          <a:p>
            <a:pPr marL="0" indent="0">
              <a:buNone/>
            </a:pPr>
            <a:r>
              <a:rPr lang="ja-JP" altLang="en-US" sz="1200" dirty="0">
                <a:latin typeface="BIZ UDゴシック" panose="020B0400000000000000" pitchFamily="49" charset="-128"/>
                <a:ea typeface="BIZ UDゴシック" panose="020B0400000000000000" pitchFamily="49" charset="-128"/>
              </a:rPr>
              <a:t>　　　・その上で、控除後の設計一次エネルギー消費量が、太陽光発電設備及びコージェネレーション設備に関する</a:t>
            </a:r>
            <a:endParaRPr lang="en-US" altLang="ja-JP" sz="1200" dirty="0">
              <a:latin typeface="BIZ UDゴシック" panose="020B0400000000000000" pitchFamily="49" charset="-128"/>
              <a:ea typeface="BIZ UDゴシック" panose="020B0400000000000000" pitchFamily="49" charset="-128"/>
            </a:endParaRPr>
          </a:p>
          <a:p>
            <a:pPr marL="0" indent="0">
              <a:buNone/>
            </a:pPr>
            <a:r>
              <a:rPr lang="ja-JP" altLang="en-US" sz="1200" dirty="0">
                <a:latin typeface="BIZ UDゴシック" panose="020B0400000000000000" pitchFamily="49" charset="-128"/>
                <a:ea typeface="BIZ UDゴシック" panose="020B0400000000000000" pitchFamily="49" charset="-128"/>
              </a:rPr>
              <a:t>　　　　創エネルギー（売電分を含む）を加えて、基準一次エネルギー消費量から</a:t>
            </a:r>
            <a:r>
              <a:rPr lang="en-US" altLang="ja-JP" sz="1200" dirty="0">
                <a:latin typeface="BIZ UDゴシック" panose="020B0400000000000000" pitchFamily="49" charset="-128"/>
                <a:ea typeface="BIZ UDゴシック" panose="020B0400000000000000" pitchFamily="49" charset="-128"/>
              </a:rPr>
              <a:t>100</a:t>
            </a:r>
            <a:r>
              <a:rPr lang="ja-JP" altLang="en-US" sz="1200" dirty="0">
                <a:latin typeface="BIZ UDゴシック" panose="020B0400000000000000" pitchFamily="49" charset="-128"/>
                <a:ea typeface="BIZ UDゴシック" panose="020B0400000000000000" pitchFamily="49" charset="-128"/>
              </a:rPr>
              <a:t>％以上削減されるように計画</a:t>
            </a:r>
            <a:endParaRPr lang="en-US" altLang="ja-JP" sz="1200" dirty="0">
              <a:latin typeface="BIZ UDゴシック" panose="020B0400000000000000" pitchFamily="49" charset="-128"/>
              <a:ea typeface="BIZ UDゴシック" panose="020B0400000000000000" pitchFamily="49" charset="-128"/>
            </a:endParaRPr>
          </a:p>
          <a:p>
            <a:pPr marL="0" indent="0">
              <a:buNone/>
            </a:pPr>
            <a:r>
              <a:rPr lang="ja-JP" altLang="en-US" sz="1200" dirty="0">
                <a:latin typeface="BIZ UDゴシック" panose="020B0400000000000000" pitchFamily="49" charset="-128"/>
                <a:ea typeface="BIZ UDゴシック" panose="020B0400000000000000" pitchFamily="49" charset="-128"/>
              </a:rPr>
              <a:t>　</a:t>
            </a:r>
            <a:endParaRPr lang="en-US" altLang="ja-JP" sz="1200" dirty="0">
              <a:latin typeface="BIZ UDゴシック" panose="020B0400000000000000" pitchFamily="49" charset="-128"/>
              <a:ea typeface="BIZ UDゴシック" panose="020B0400000000000000" pitchFamily="49" charset="-128"/>
            </a:endParaRPr>
          </a:p>
          <a:p>
            <a:pPr marL="0" indent="0">
              <a:buNone/>
            </a:pPr>
            <a:r>
              <a:rPr lang="ja-JP" altLang="en-US" sz="1200" dirty="0">
                <a:latin typeface="BIZ UDゴシック" panose="020B0400000000000000" pitchFamily="49" charset="-128"/>
                <a:ea typeface="BIZ UDゴシック" panose="020B0400000000000000" pitchFamily="49" charset="-128"/>
              </a:rPr>
              <a:t>　　≪適用条件等≫</a:t>
            </a:r>
            <a:endParaRPr lang="en-US" altLang="ja-JP" sz="1200" dirty="0">
              <a:latin typeface="BIZ UDゴシック" panose="020B0400000000000000" pitchFamily="49" charset="-128"/>
              <a:ea typeface="BIZ UDゴシック" panose="020B0400000000000000" pitchFamily="49" charset="-128"/>
            </a:endParaRPr>
          </a:p>
          <a:p>
            <a:pPr marL="0" indent="0">
              <a:buNone/>
            </a:pPr>
            <a:r>
              <a:rPr lang="ja-JP" altLang="en-US" sz="1200" dirty="0">
                <a:latin typeface="BIZ UDゴシック" panose="020B0400000000000000" pitchFamily="49" charset="-128"/>
                <a:ea typeface="BIZ UDゴシック" panose="020B0400000000000000" pitchFamily="49" charset="-128"/>
              </a:rPr>
              <a:t>　　　・吹抜け等により、住宅全体を概ね１つの暖房エリアとみなせる平面計画であること</a:t>
            </a:r>
            <a:endParaRPr lang="en-US" altLang="ja-JP" sz="1200" dirty="0">
              <a:latin typeface="BIZ UDゴシック" panose="020B0400000000000000" pitchFamily="49" charset="-128"/>
              <a:ea typeface="BIZ UDゴシック" panose="020B0400000000000000" pitchFamily="49" charset="-128"/>
            </a:endParaRPr>
          </a:p>
          <a:p>
            <a:pPr marL="0" indent="0">
              <a:buNone/>
            </a:pPr>
            <a:r>
              <a:rPr lang="ja-JP" altLang="en-US" sz="1200" dirty="0">
                <a:latin typeface="BIZ UDゴシック" panose="020B0400000000000000" pitchFamily="49" charset="-128"/>
                <a:ea typeface="BIZ UDゴシック" panose="020B0400000000000000" pitchFamily="49" charset="-128"/>
              </a:rPr>
              <a:t>　　　・なお、上記の考え方については、「ゼロエネルギー達成量の計算における太陽光発電設備等の取扱い」であり、</a:t>
            </a:r>
            <a:endParaRPr lang="en-US" altLang="ja-JP" sz="1200" dirty="0">
              <a:latin typeface="BIZ UDゴシック" panose="020B0400000000000000" pitchFamily="49" charset="-128"/>
              <a:ea typeface="BIZ UDゴシック" panose="020B0400000000000000" pitchFamily="49" charset="-128"/>
            </a:endParaRPr>
          </a:p>
          <a:p>
            <a:pPr marL="0" indent="0">
              <a:buNone/>
            </a:pPr>
            <a:r>
              <a:rPr lang="ja-JP" altLang="en-US" sz="1200" dirty="0">
                <a:latin typeface="BIZ UDゴシック" panose="020B0400000000000000" pitchFamily="49" charset="-128"/>
                <a:ea typeface="BIZ UDゴシック" panose="020B0400000000000000" pitchFamily="49" charset="-128"/>
              </a:rPr>
              <a:t>　　　　「一次エネルギー消費量の削減」における一次エネルギー消費量の削減量の算定に当たっては、建築物省エネ法</a:t>
            </a:r>
            <a:endParaRPr lang="en-US" altLang="ja-JP" sz="1200" dirty="0">
              <a:latin typeface="BIZ UDゴシック" panose="020B0400000000000000" pitchFamily="49" charset="-128"/>
              <a:ea typeface="BIZ UDゴシック" panose="020B0400000000000000" pitchFamily="49" charset="-128"/>
            </a:endParaRPr>
          </a:p>
          <a:p>
            <a:pPr marL="0" indent="0">
              <a:buNone/>
            </a:pPr>
            <a:r>
              <a:rPr lang="ja-JP" altLang="en-US" sz="1200" dirty="0">
                <a:latin typeface="BIZ UDゴシック" panose="020B0400000000000000" pitchFamily="49" charset="-128"/>
                <a:ea typeface="BIZ UDゴシック" panose="020B0400000000000000" pitchFamily="49" charset="-128"/>
              </a:rPr>
              <a:t>　　　　に規定する計算方法で算定することに留意すること</a:t>
            </a:r>
            <a:endParaRPr lang="en-US" altLang="ja-JP" sz="1200" dirty="0">
              <a:latin typeface="BIZ UDゴシック" panose="020B0400000000000000" pitchFamily="49" charset="-128"/>
              <a:ea typeface="BIZ UDゴシック" panose="020B0400000000000000" pitchFamily="49" charset="-128"/>
            </a:endParaRPr>
          </a:p>
        </p:txBody>
      </p:sp>
      <p:sp>
        <p:nvSpPr>
          <p:cNvPr id="2" name="角丸四角形 1"/>
          <p:cNvSpPr/>
          <p:nvPr/>
        </p:nvSpPr>
        <p:spPr>
          <a:xfrm>
            <a:off x="444842" y="4794422"/>
            <a:ext cx="8427307" cy="1771135"/>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角丸四角形 23"/>
          <p:cNvSpPr/>
          <p:nvPr/>
        </p:nvSpPr>
        <p:spPr>
          <a:xfrm>
            <a:off x="444842" y="2784390"/>
            <a:ext cx="8427307" cy="1874351"/>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a:xfrm>
            <a:off x="7074241" y="6476397"/>
            <a:ext cx="2057400" cy="365125"/>
          </a:xfrm>
        </p:spPr>
        <p:txBody>
          <a:bodyPr/>
          <a:lstStyle/>
          <a:p>
            <a:fld id="{9596C9B7-AB3B-4613-B0B3-09F8EBDE438A}" type="slidenum">
              <a:rPr kumimoji="1" lang="ja-JP" altLang="en-US" smtClean="0"/>
              <a:t>5</a:t>
            </a:fld>
            <a:endParaRPr kumimoji="1" lang="ja-JP" altLang="en-US" dirty="0"/>
          </a:p>
        </p:txBody>
      </p:sp>
      <p:sp>
        <p:nvSpPr>
          <p:cNvPr id="11" name="テキスト ボックス 10"/>
          <p:cNvSpPr txBox="1"/>
          <p:nvPr/>
        </p:nvSpPr>
        <p:spPr>
          <a:xfrm>
            <a:off x="1245973" y="1335785"/>
            <a:ext cx="1206844" cy="276999"/>
          </a:xfrm>
          <a:prstGeom prst="rect">
            <a:avLst/>
          </a:prstGeom>
          <a:noFill/>
        </p:spPr>
        <p:txBody>
          <a:bodyPr wrap="square" rtlCol="0">
            <a:spAutoFit/>
          </a:bodyPr>
          <a:lstStyle/>
          <a:p>
            <a:pPr algn="ctr"/>
            <a:r>
              <a:rPr lang="ja-JP" altLang="en-US" sz="1200" dirty="0">
                <a:latin typeface="BIZ UDゴシック" panose="020B0400000000000000" pitchFamily="49" charset="-128"/>
                <a:ea typeface="BIZ UDゴシック" panose="020B0400000000000000" pitchFamily="49" charset="-128"/>
              </a:rPr>
              <a:t>≪指針</a:t>
            </a:r>
            <a:r>
              <a:rPr lang="en-US" altLang="ja-JP" sz="1200" dirty="0">
                <a:latin typeface="BIZ UDゴシック" panose="020B0400000000000000" pitchFamily="49" charset="-128"/>
                <a:ea typeface="BIZ UDゴシック" panose="020B0400000000000000" pitchFamily="49" charset="-128"/>
              </a:rPr>
              <a:t>P46</a:t>
            </a:r>
            <a:r>
              <a:rPr lang="ja-JP" altLang="en-US" sz="1200" dirty="0">
                <a:latin typeface="BIZ UDゴシック" panose="020B0400000000000000" pitchFamily="49" charset="-128"/>
                <a:ea typeface="BIZ UDゴシック" panose="020B0400000000000000" pitchFamily="49" charset="-128"/>
              </a:rPr>
              <a:t>≫</a:t>
            </a:r>
            <a:endParaRPr lang="en-US" altLang="ja-JP" sz="1200"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660896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a:xfrm>
            <a:off x="-1" y="1273600"/>
            <a:ext cx="1400433" cy="343849"/>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26" name="正方形/長方形 25"/>
          <p:cNvSpPr/>
          <p:nvPr/>
        </p:nvSpPr>
        <p:spPr>
          <a:xfrm>
            <a:off x="0" y="1273600"/>
            <a:ext cx="9143999" cy="5584400"/>
          </a:xfrm>
          <a:prstGeom prst="rect">
            <a:avLst/>
          </a:prstGeom>
          <a:solidFill>
            <a:schemeClr val="accent6">
              <a:lumMod val="40000"/>
              <a:lumOff val="60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16" name="コンテンツ プレースホルダー 2"/>
          <p:cNvSpPr txBox="1">
            <a:spLocks/>
          </p:cNvSpPr>
          <p:nvPr/>
        </p:nvSpPr>
        <p:spPr>
          <a:xfrm>
            <a:off x="259490" y="1302713"/>
            <a:ext cx="8612659" cy="14839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en-US" altLang="ja-JP" sz="1800" dirty="0">
                <a:solidFill>
                  <a:schemeClr val="bg1"/>
                </a:solidFill>
                <a:latin typeface="BIZ UDゴシック" panose="020B0400000000000000" pitchFamily="49" charset="-128"/>
                <a:ea typeface="BIZ UDゴシック" panose="020B0400000000000000" pitchFamily="49" charset="-128"/>
              </a:rPr>
              <a:t>Check</a:t>
            </a:r>
            <a:r>
              <a:rPr lang="ja-JP" altLang="en-US" sz="1800" dirty="0">
                <a:solidFill>
                  <a:schemeClr val="bg1"/>
                </a:solidFill>
                <a:latin typeface="BIZ UDゴシック" panose="020B0400000000000000" pitchFamily="49" charset="-128"/>
                <a:ea typeface="BIZ UDゴシック" panose="020B0400000000000000" pitchFamily="49" charset="-128"/>
              </a:rPr>
              <a:t>５</a:t>
            </a:r>
            <a:endParaRPr lang="en-US" altLang="ja-JP" sz="1800" dirty="0">
              <a:solidFill>
                <a:schemeClr val="bg1"/>
              </a:solidFill>
              <a:latin typeface="BIZ UDゴシック" panose="020B0400000000000000" pitchFamily="49" charset="-128"/>
              <a:ea typeface="BIZ UDゴシック" panose="020B0400000000000000" pitchFamily="49" charset="-128"/>
            </a:endParaRPr>
          </a:p>
          <a:p>
            <a:pPr marL="0" indent="0">
              <a:buNone/>
            </a:pPr>
            <a:r>
              <a:rPr lang="ja-JP" altLang="en-US" sz="1400" dirty="0">
                <a:latin typeface="BIZ UDゴシック" panose="020B0400000000000000" pitchFamily="49" charset="-128"/>
                <a:ea typeface="BIZ UDゴシック" panose="020B0400000000000000" pitchFamily="49" charset="-128"/>
              </a:rPr>
              <a:t>　住宅の強靭化（レジリエンス性の確保）</a:t>
            </a:r>
            <a:r>
              <a:rPr lang="ja-JP" altLang="en-US" sz="1200" dirty="0">
                <a:latin typeface="BIZ UDゴシック" panose="020B0400000000000000" pitchFamily="49" charset="-128"/>
                <a:ea typeface="BIZ UDゴシック" panose="020B0400000000000000" pitchFamily="49" charset="-128"/>
              </a:rPr>
              <a:t>　</a:t>
            </a:r>
            <a:endParaRPr lang="en-US" altLang="ja-JP" sz="1200" dirty="0">
              <a:latin typeface="BIZ UDゴシック" panose="020B0400000000000000" pitchFamily="49" charset="-128"/>
              <a:ea typeface="BIZ UDゴシック" panose="020B0400000000000000" pitchFamily="49" charset="-128"/>
            </a:endParaRPr>
          </a:p>
          <a:p>
            <a:pPr marL="0" indent="0">
              <a:buNone/>
            </a:pPr>
            <a:r>
              <a:rPr lang="ja-JP" altLang="en-US" sz="1200" dirty="0">
                <a:latin typeface="BIZ UDゴシック" panose="020B0400000000000000" pitchFamily="49" charset="-128"/>
                <a:ea typeface="BIZ UDゴシック" panose="020B0400000000000000" pitchFamily="49" charset="-128"/>
              </a:rPr>
              <a:t>　　・住宅をできるだけ長く使い続け、大地震などの災害に遭遇したとしても、わずかな修繕等により</a:t>
            </a:r>
            <a:endParaRPr lang="en-US" altLang="ja-JP" sz="1200" dirty="0">
              <a:latin typeface="BIZ UDゴシック" panose="020B0400000000000000" pitchFamily="49" charset="-128"/>
              <a:ea typeface="BIZ UDゴシック" panose="020B0400000000000000" pitchFamily="49" charset="-128"/>
            </a:endParaRPr>
          </a:p>
          <a:p>
            <a:pPr marL="0" indent="0">
              <a:buNone/>
            </a:pPr>
            <a:r>
              <a:rPr lang="ja-JP" altLang="en-US" sz="1200" dirty="0">
                <a:latin typeface="BIZ UDゴシック" panose="020B0400000000000000" pitchFamily="49" charset="-128"/>
                <a:ea typeface="BIZ UDゴシック" panose="020B0400000000000000" pitchFamily="49" charset="-128"/>
              </a:rPr>
              <a:t>　　　日常生活が継続できるようにするため、以下の条件を満たすこと</a:t>
            </a:r>
            <a:r>
              <a:rPr lang="en-US" altLang="ja-JP" sz="1200" dirty="0">
                <a:latin typeface="BIZ UDゴシック" panose="020B0400000000000000" pitchFamily="49" charset="-128"/>
                <a:ea typeface="BIZ UDゴシック" panose="020B0400000000000000" pitchFamily="49" charset="-128"/>
              </a:rPr>
              <a:t>	</a:t>
            </a:r>
          </a:p>
        </p:txBody>
      </p:sp>
      <p:sp>
        <p:nvSpPr>
          <p:cNvPr id="22" name="タイトル 1"/>
          <p:cNvSpPr txBox="1">
            <a:spLocks/>
          </p:cNvSpPr>
          <p:nvPr/>
        </p:nvSpPr>
        <p:spPr>
          <a:xfrm>
            <a:off x="0" y="-120"/>
            <a:ext cx="9144000" cy="55755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ja-JP" altLang="en-US" sz="1800" dirty="0">
                <a:solidFill>
                  <a:schemeClr val="bg1">
                    <a:lumMod val="65000"/>
                  </a:schemeClr>
                </a:solidFill>
                <a:latin typeface="BIZ UDゴシック" panose="020B0400000000000000" pitchFamily="49" charset="-128"/>
                <a:ea typeface="BIZ UDゴシック" panose="020B0400000000000000" pitchFamily="49" charset="-128"/>
              </a:rPr>
              <a:t>信州健康ゼロエネ住宅指針チェックリスト</a:t>
            </a:r>
          </a:p>
        </p:txBody>
      </p:sp>
      <p:graphicFrame>
        <p:nvGraphicFramePr>
          <p:cNvPr id="5" name="表 4"/>
          <p:cNvGraphicFramePr>
            <a:graphicFrameLocks noGrp="1"/>
          </p:cNvGraphicFramePr>
          <p:nvPr>
            <p:extLst>
              <p:ext uri="{D42A27DB-BD31-4B8C-83A1-F6EECF244321}">
                <p14:modId xmlns:p14="http://schemas.microsoft.com/office/powerpoint/2010/main" val="2838225585"/>
              </p:ext>
            </p:extLst>
          </p:nvPr>
        </p:nvGraphicFramePr>
        <p:xfrm>
          <a:off x="1387753" y="3059749"/>
          <a:ext cx="6112800" cy="1190325"/>
        </p:xfrm>
        <a:graphic>
          <a:graphicData uri="http://schemas.openxmlformats.org/drawingml/2006/table">
            <a:tbl>
              <a:tblPr firstRow="1" bandRow="1">
                <a:tableStyleId>{93296810-A885-4BE3-A3E7-6D5BEEA58F35}</a:tableStyleId>
              </a:tblPr>
              <a:tblGrid>
                <a:gridCol w="1222560">
                  <a:extLst>
                    <a:ext uri="{9D8B030D-6E8A-4147-A177-3AD203B41FA5}">
                      <a16:colId xmlns:a16="http://schemas.microsoft.com/office/drawing/2014/main" val="2736049398"/>
                    </a:ext>
                  </a:extLst>
                </a:gridCol>
                <a:gridCol w="4890240">
                  <a:extLst>
                    <a:ext uri="{9D8B030D-6E8A-4147-A177-3AD203B41FA5}">
                      <a16:colId xmlns:a16="http://schemas.microsoft.com/office/drawing/2014/main" val="1885609959"/>
                    </a:ext>
                  </a:extLst>
                </a:gridCol>
              </a:tblGrid>
              <a:tr h="305335">
                <a:tc>
                  <a:txBody>
                    <a:bodyPr/>
                    <a:lstStyle/>
                    <a:p>
                      <a:pPr algn="ctr"/>
                      <a:r>
                        <a:rPr kumimoji="1" lang="ja-JP" altLang="en-US" sz="1200" dirty="0">
                          <a:latin typeface="BIZ UDゴシック" panose="020B0400000000000000" pitchFamily="49" charset="-128"/>
                          <a:ea typeface="BIZ UDゴシック" panose="020B0400000000000000" pitchFamily="49" charset="-128"/>
                        </a:rPr>
                        <a:t>基準</a:t>
                      </a:r>
                    </a:p>
                  </a:txBody>
                  <a:tcPr/>
                </a:tc>
                <a:tc>
                  <a:txBody>
                    <a:bodyPr/>
                    <a:lstStyle/>
                    <a:p>
                      <a:pPr algn="ctr"/>
                      <a:r>
                        <a:rPr kumimoji="1" lang="ja-JP" altLang="en-US" sz="1200" dirty="0">
                          <a:latin typeface="BIZ UDゴシック" panose="020B0400000000000000" pitchFamily="49" charset="-128"/>
                          <a:ea typeface="BIZ UDゴシック" panose="020B0400000000000000" pitchFamily="49" charset="-128"/>
                        </a:rPr>
                        <a:t>壁量等</a:t>
                      </a:r>
                    </a:p>
                  </a:txBody>
                  <a:tcPr/>
                </a:tc>
                <a:extLst>
                  <a:ext uri="{0D108BD9-81ED-4DB2-BD59-A6C34878D82A}">
                    <a16:rowId xmlns:a16="http://schemas.microsoft.com/office/drawing/2014/main" val="1552021399"/>
                  </a:ext>
                </a:extLst>
              </a:tr>
              <a:tr h="305335">
                <a:tc>
                  <a:txBody>
                    <a:bodyPr/>
                    <a:lstStyle/>
                    <a:p>
                      <a:pPr algn="ctr"/>
                      <a:r>
                        <a:rPr kumimoji="1" lang="ja-JP" altLang="en-US" sz="1200" dirty="0">
                          <a:latin typeface="BIZ UDゴシック" panose="020B0400000000000000" pitchFamily="49" charset="-128"/>
                          <a:ea typeface="BIZ UDゴシック" panose="020B0400000000000000" pitchFamily="49" charset="-128"/>
                        </a:rPr>
                        <a:t>最低基準</a:t>
                      </a:r>
                    </a:p>
                  </a:txBody>
                  <a:tcPr/>
                </a:tc>
                <a:tc>
                  <a:txBody>
                    <a:bodyPr/>
                    <a:lstStyle/>
                    <a:p>
                      <a:pPr algn="ctr"/>
                      <a:r>
                        <a:rPr kumimoji="1" lang="ja-JP" altLang="en-US" sz="1200" dirty="0">
                          <a:latin typeface="BIZ UDゴシック" panose="020B0400000000000000" pitchFamily="49" charset="-128"/>
                          <a:ea typeface="BIZ UDゴシック" panose="020B0400000000000000" pitchFamily="49" charset="-128"/>
                        </a:rPr>
                        <a:t>建築基準法施行令第</a:t>
                      </a:r>
                      <a:r>
                        <a:rPr kumimoji="1" lang="en-US" altLang="ja-JP" sz="1200" dirty="0">
                          <a:latin typeface="BIZ UDゴシック" panose="020B0400000000000000" pitchFamily="49" charset="-128"/>
                          <a:ea typeface="BIZ UDゴシック" panose="020B0400000000000000" pitchFamily="49" charset="-128"/>
                        </a:rPr>
                        <a:t>46</a:t>
                      </a:r>
                      <a:r>
                        <a:rPr kumimoji="1" lang="ja-JP" altLang="en-US" sz="1200" dirty="0">
                          <a:latin typeface="BIZ UDゴシック" panose="020B0400000000000000" pitchFamily="49" charset="-128"/>
                          <a:ea typeface="BIZ UDゴシック" panose="020B0400000000000000" pitchFamily="49" charset="-128"/>
                        </a:rPr>
                        <a:t>条に定める壁量の</a:t>
                      </a:r>
                      <a:r>
                        <a:rPr kumimoji="1" lang="en-US" altLang="ja-JP" sz="1200" dirty="0">
                          <a:latin typeface="BIZ UDゴシック" panose="020B0400000000000000" pitchFamily="49" charset="-128"/>
                          <a:ea typeface="BIZ UDゴシック" panose="020B0400000000000000" pitchFamily="49" charset="-128"/>
                        </a:rPr>
                        <a:t>1.25</a:t>
                      </a:r>
                      <a:r>
                        <a:rPr kumimoji="1" lang="ja-JP" altLang="en-US" sz="1200" dirty="0">
                          <a:latin typeface="BIZ UDゴシック" panose="020B0400000000000000" pitchFamily="49" charset="-128"/>
                          <a:ea typeface="BIZ UDゴシック" panose="020B0400000000000000" pitchFamily="49" charset="-128"/>
                        </a:rPr>
                        <a:t>倍</a:t>
                      </a:r>
                      <a:r>
                        <a:rPr kumimoji="1" lang="en-US" altLang="ja-JP" sz="1200" baseline="30000" dirty="0">
                          <a:latin typeface="BIZ UDゴシック" panose="020B0400000000000000" pitchFamily="49" charset="-128"/>
                          <a:ea typeface="BIZ UDゴシック" panose="020B0400000000000000" pitchFamily="49" charset="-128"/>
                        </a:rPr>
                        <a:t>※</a:t>
                      </a:r>
                      <a:endParaRPr kumimoji="1" lang="ja-JP" altLang="en-US" sz="1200" baseline="300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1296131332"/>
                  </a:ext>
                </a:extLst>
              </a:tr>
              <a:tr h="305335">
                <a:tc>
                  <a:txBody>
                    <a:bodyPr/>
                    <a:lstStyle/>
                    <a:p>
                      <a:pPr algn="ctr"/>
                      <a:r>
                        <a:rPr kumimoji="1" lang="ja-JP" altLang="en-US" sz="1200" dirty="0">
                          <a:latin typeface="BIZ UDゴシック" panose="020B0400000000000000" pitchFamily="49" charset="-128"/>
                          <a:ea typeface="BIZ UDゴシック" panose="020B0400000000000000" pitchFamily="49" charset="-128"/>
                        </a:rPr>
                        <a:t>推奨基準</a:t>
                      </a:r>
                    </a:p>
                  </a:txBody>
                  <a:tcPr/>
                </a:tc>
                <a:tc rowSpan="2">
                  <a:txBody>
                    <a:bodyPr/>
                    <a:lstStyle/>
                    <a:p>
                      <a:pPr marL="0" marR="0" lvl="0" indent="0" algn="ctr" defTabSz="914400" rtl="0" eaLnBrk="1" fontAlgn="auto" latinLnBrk="0" hangingPunct="1">
                        <a:lnSpc>
                          <a:spcPct val="250000"/>
                        </a:lnSpc>
                        <a:spcBef>
                          <a:spcPts val="0"/>
                        </a:spcBef>
                        <a:spcAft>
                          <a:spcPts val="0"/>
                        </a:spcAft>
                        <a:buClrTx/>
                        <a:buSzTx/>
                        <a:buFontTx/>
                        <a:buNone/>
                        <a:tabLst/>
                        <a:defRPr/>
                      </a:pPr>
                      <a:r>
                        <a:rPr kumimoji="1" lang="ja-JP" altLang="en-US" sz="1200" dirty="0">
                          <a:latin typeface="BIZ UDゴシック" panose="020B0400000000000000" pitchFamily="49" charset="-128"/>
                          <a:ea typeface="BIZ UDゴシック" panose="020B0400000000000000" pitchFamily="49" charset="-128"/>
                        </a:rPr>
                        <a:t>建築基準法施行令第</a:t>
                      </a:r>
                      <a:r>
                        <a:rPr kumimoji="1" lang="en-US" altLang="ja-JP" sz="1200" dirty="0">
                          <a:latin typeface="BIZ UDゴシック" panose="020B0400000000000000" pitchFamily="49" charset="-128"/>
                          <a:ea typeface="BIZ UDゴシック" panose="020B0400000000000000" pitchFamily="49" charset="-128"/>
                        </a:rPr>
                        <a:t>46</a:t>
                      </a:r>
                      <a:r>
                        <a:rPr kumimoji="1" lang="ja-JP" altLang="en-US" sz="1200" dirty="0">
                          <a:latin typeface="BIZ UDゴシック" panose="020B0400000000000000" pitchFamily="49" charset="-128"/>
                          <a:ea typeface="BIZ UDゴシック" panose="020B0400000000000000" pitchFamily="49" charset="-128"/>
                        </a:rPr>
                        <a:t>条に定める壁量の</a:t>
                      </a:r>
                      <a:r>
                        <a:rPr kumimoji="1" lang="en-US" altLang="ja-JP" sz="1200" dirty="0">
                          <a:latin typeface="BIZ UDゴシック" panose="020B0400000000000000" pitchFamily="49" charset="-128"/>
                          <a:ea typeface="BIZ UDゴシック" panose="020B0400000000000000" pitchFamily="49" charset="-128"/>
                        </a:rPr>
                        <a:t>1.5</a:t>
                      </a:r>
                      <a:r>
                        <a:rPr kumimoji="1" lang="ja-JP" altLang="en-US" sz="1200" dirty="0">
                          <a:latin typeface="BIZ UDゴシック" panose="020B0400000000000000" pitchFamily="49" charset="-128"/>
                          <a:ea typeface="BIZ UDゴシック" panose="020B0400000000000000" pitchFamily="49" charset="-128"/>
                        </a:rPr>
                        <a:t>倍</a:t>
                      </a:r>
                      <a:r>
                        <a:rPr kumimoji="1" lang="en-US" altLang="ja-JP" sz="1200" baseline="30000" dirty="0">
                          <a:latin typeface="BIZ UDゴシック" panose="020B0400000000000000" pitchFamily="49" charset="-128"/>
                          <a:ea typeface="BIZ UDゴシック" panose="020B0400000000000000" pitchFamily="49" charset="-128"/>
                        </a:rPr>
                        <a:t>※</a:t>
                      </a:r>
                      <a:endParaRPr kumimoji="1" lang="ja-JP" altLang="en-US" sz="1200" baseline="300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1121069789"/>
                  </a:ext>
                </a:extLst>
              </a:tr>
              <a:tr h="231196">
                <a:tc>
                  <a:txBody>
                    <a:bodyPr/>
                    <a:lstStyle/>
                    <a:p>
                      <a:pPr algn="ctr"/>
                      <a:r>
                        <a:rPr kumimoji="1" lang="ja-JP" altLang="en-US" sz="1200" dirty="0">
                          <a:latin typeface="BIZ UDゴシック" panose="020B0400000000000000" pitchFamily="49" charset="-128"/>
                          <a:ea typeface="BIZ UDゴシック" panose="020B0400000000000000" pitchFamily="49" charset="-128"/>
                        </a:rPr>
                        <a:t>先導基準</a:t>
                      </a:r>
                    </a:p>
                  </a:txBody>
                  <a:tcPr/>
                </a:tc>
                <a:tc vMerge="1">
                  <a:txBody>
                    <a:bodyPr/>
                    <a:lstStyle/>
                    <a:p>
                      <a:pPr algn="ctr"/>
                      <a:endParaRPr kumimoji="1" lang="ja-JP" altLang="en-US" sz="12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2681926443"/>
                  </a:ext>
                </a:extLst>
              </a:tr>
            </a:tbl>
          </a:graphicData>
        </a:graphic>
      </p:graphicFrame>
      <p:sp>
        <p:nvSpPr>
          <p:cNvPr id="17" name="コンテンツ プレースホルダー 2"/>
          <p:cNvSpPr txBox="1">
            <a:spLocks/>
          </p:cNvSpPr>
          <p:nvPr/>
        </p:nvSpPr>
        <p:spPr>
          <a:xfrm>
            <a:off x="7760043" y="1283487"/>
            <a:ext cx="1383957" cy="1171393"/>
          </a:xfrm>
          <a:prstGeom prst="rect">
            <a:avLst/>
          </a:prstGeom>
          <a:solidFill>
            <a:schemeClr val="bg1">
              <a:lumMod val="95000"/>
            </a:schemeClr>
          </a:solidFill>
          <a:ln cmpd="dbl">
            <a:solidFill>
              <a:schemeClr val="tx1">
                <a:lumMod val="50000"/>
                <a:lumOff val="50000"/>
              </a:schemeClr>
            </a:solidFill>
          </a:ln>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ct val="150000"/>
              </a:lnSpc>
              <a:buNone/>
            </a:pPr>
            <a:r>
              <a:rPr lang="ja-JP" altLang="en-US" sz="1200" dirty="0">
                <a:latin typeface="BIZ UDゴシック" panose="020B0400000000000000" pitchFamily="49" charset="-128"/>
                <a:ea typeface="BIZ UDゴシック" panose="020B0400000000000000" pitchFamily="49" charset="-128"/>
              </a:rPr>
              <a:t>□　最低基準</a:t>
            </a:r>
            <a:endParaRPr lang="en-US" altLang="ja-JP" sz="1200" dirty="0">
              <a:latin typeface="BIZ UDゴシック" panose="020B0400000000000000" pitchFamily="49" charset="-128"/>
              <a:ea typeface="BIZ UDゴシック" panose="020B0400000000000000" pitchFamily="49" charset="-128"/>
            </a:endParaRPr>
          </a:p>
          <a:p>
            <a:pPr marL="0" indent="0" algn="ctr">
              <a:lnSpc>
                <a:spcPct val="150000"/>
              </a:lnSpc>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推奨基準　　</a:t>
            </a:r>
            <a:endParaRPr lang="en-US" altLang="ja-JP" sz="1200" dirty="0">
              <a:latin typeface="BIZ UDゴシック" panose="020B0400000000000000" pitchFamily="49" charset="-128"/>
              <a:ea typeface="BIZ UDゴシック" panose="020B0400000000000000" pitchFamily="49" charset="-128"/>
            </a:endParaRPr>
          </a:p>
          <a:p>
            <a:pPr marL="0" indent="0" algn="ctr">
              <a:lnSpc>
                <a:spcPct val="150000"/>
              </a:lnSpc>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先導基準</a:t>
            </a:r>
            <a:endParaRPr lang="ja-JP" altLang="en-US" sz="1000" dirty="0">
              <a:latin typeface="BIZ UDゴシック" panose="020B0400000000000000" pitchFamily="49" charset="-128"/>
              <a:ea typeface="BIZ UDゴシック" panose="020B0400000000000000" pitchFamily="49" charset="-128"/>
            </a:endParaRPr>
          </a:p>
        </p:txBody>
      </p:sp>
      <p:sp>
        <p:nvSpPr>
          <p:cNvPr id="25" name="コンテンツ プレースホルダー 2"/>
          <p:cNvSpPr txBox="1">
            <a:spLocks/>
          </p:cNvSpPr>
          <p:nvPr/>
        </p:nvSpPr>
        <p:spPr>
          <a:xfrm>
            <a:off x="528637" y="2727352"/>
            <a:ext cx="8343513" cy="182101"/>
          </a:xfrm>
          <a:prstGeom prst="rect">
            <a:avLst/>
          </a:prstGeom>
        </p:spPr>
        <p:txBody>
          <a:bodyPr vert="horz"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700"/>
              </a:lnSpc>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①　耐震性能（在来軸組工法における取り扱い）</a:t>
            </a:r>
            <a:endParaRPr lang="en-US" altLang="ja-JP" sz="1200" dirty="0">
              <a:latin typeface="BIZ UDゴシック" panose="020B0400000000000000" pitchFamily="49" charset="-128"/>
              <a:ea typeface="BIZ UDゴシック" panose="020B0400000000000000" pitchFamily="49" charset="-128"/>
            </a:endParaRPr>
          </a:p>
        </p:txBody>
      </p:sp>
      <p:sp>
        <p:nvSpPr>
          <p:cNvPr id="27" name="テキスト ボックス 26"/>
          <p:cNvSpPr txBox="1"/>
          <p:nvPr/>
        </p:nvSpPr>
        <p:spPr>
          <a:xfrm>
            <a:off x="1400432" y="2809031"/>
            <a:ext cx="6612601" cy="276999"/>
          </a:xfrm>
          <a:prstGeom prst="rect">
            <a:avLst/>
          </a:prstGeom>
          <a:noFill/>
        </p:spPr>
        <p:txBody>
          <a:bodyPr wrap="square" rtlCol="0">
            <a:spAutoFit/>
          </a:bodyPr>
          <a:lstStyle/>
          <a:p>
            <a:pPr algn="ctr"/>
            <a:r>
              <a:rPr kumimoji="1" lang="ja-JP" altLang="en-US" sz="1200" dirty="0">
                <a:latin typeface="BIZ UDゴシック" panose="020B0400000000000000" pitchFamily="49" charset="-128"/>
                <a:ea typeface="BIZ UDゴシック" panose="020B0400000000000000" pitchFamily="49" charset="-128"/>
              </a:rPr>
              <a:t>表　耐震性能の基準</a:t>
            </a:r>
          </a:p>
        </p:txBody>
      </p:sp>
      <p:graphicFrame>
        <p:nvGraphicFramePr>
          <p:cNvPr id="28" name="表 27"/>
          <p:cNvGraphicFramePr>
            <a:graphicFrameLocks noGrp="1"/>
          </p:cNvGraphicFramePr>
          <p:nvPr>
            <p:extLst>
              <p:ext uri="{D42A27DB-BD31-4B8C-83A1-F6EECF244321}">
                <p14:modId xmlns:p14="http://schemas.microsoft.com/office/powerpoint/2010/main" val="1192986903"/>
              </p:ext>
            </p:extLst>
          </p:nvPr>
        </p:nvGraphicFramePr>
        <p:xfrm>
          <a:off x="1387753" y="4977355"/>
          <a:ext cx="6112800" cy="1250444"/>
        </p:xfrm>
        <a:graphic>
          <a:graphicData uri="http://schemas.openxmlformats.org/drawingml/2006/table">
            <a:tbl>
              <a:tblPr firstRow="1" bandRow="1">
                <a:tableStyleId>{93296810-A885-4BE3-A3E7-6D5BEEA58F35}</a:tableStyleId>
              </a:tblPr>
              <a:tblGrid>
                <a:gridCol w="1222560">
                  <a:extLst>
                    <a:ext uri="{9D8B030D-6E8A-4147-A177-3AD203B41FA5}">
                      <a16:colId xmlns:a16="http://schemas.microsoft.com/office/drawing/2014/main" val="2736049398"/>
                    </a:ext>
                  </a:extLst>
                </a:gridCol>
                <a:gridCol w="4890240">
                  <a:extLst>
                    <a:ext uri="{9D8B030D-6E8A-4147-A177-3AD203B41FA5}">
                      <a16:colId xmlns:a16="http://schemas.microsoft.com/office/drawing/2014/main" val="1885609959"/>
                    </a:ext>
                  </a:extLst>
                </a:gridCol>
              </a:tblGrid>
              <a:tr h="317076">
                <a:tc>
                  <a:txBody>
                    <a:bodyPr/>
                    <a:lstStyle/>
                    <a:p>
                      <a:pPr algn="ctr"/>
                      <a:r>
                        <a:rPr kumimoji="1" lang="ja-JP" altLang="en-US" sz="1200" dirty="0">
                          <a:latin typeface="BIZ UDゴシック" panose="020B0400000000000000" pitchFamily="49" charset="-128"/>
                          <a:ea typeface="BIZ UDゴシック" panose="020B0400000000000000" pitchFamily="49" charset="-128"/>
                        </a:rPr>
                        <a:t>基準</a:t>
                      </a:r>
                    </a:p>
                  </a:txBody>
                  <a:tcPr/>
                </a:tc>
                <a:tc>
                  <a:txBody>
                    <a:bodyPr/>
                    <a:lstStyle/>
                    <a:p>
                      <a:pPr algn="ctr"/>
                      <a:r>
                        <a:rPr kumimoji="1" lang="ja-JP" altLang="en-US" sz="1200" dirty="0">
                          <a:latin typeface="BIZ UDゴシック" panose="020B0400000000000000" pitchFamily="49" charset="-128"/>
                          <a:ea typeface="BIZ UDゴシック" panose="020B0400000000000000" pitchFamily="49" charset="-128"/>
                        </a:rPr>
                        <a:t>壁量等</a:t>
                      </a:r>
                    </a:p>
                  </a:txBody>
                  <a:tcPr/>
                </a:tc>
                <a:extLst>
                  <a:ext uri="{0D108BD9-81ED-4DB2-BD59-A6C34878D82A}">
                    <a16:rowId xmlns:a16="http://schemas.microsoft.com/office/drawing/2014/main" val="1552021399"/>
                  </a:ext>
                </a:extLst>
              </a:tr>
              <a:tr h="317076">
                <a:tc>
                  <a:txBody>
                    <a:bodyPr/>
                    <a:lstStyle/>
                    <a:p>
                      <a:pPr algn="ctr"/>
                      <a:r>
                        <a:rPr kumimoji="1" lang="ja-JP" altLang="en-US" sz="1200" dirty="0">
                          <a:latin typeface="BIZ UDゴシック" panose="020B0400000000000000" pitchFamily="49" charset="-128"/>
                          <a:ea typeface="BIZ UDゴシック" panose="020B0400000000000000" pitchFamily="49" charset="-128"/>
                        </a:rPr>
                        <a:t>最低基準</a:t>
                      </a:r>
                    </a:p>
                  </a:txBody>
                  <a:tcPr/>
                </a:tc>
                <a:tc>
                  <a:txBody>
                    <a:bodyPr/>
                    <a:lstStyle/>
                    <a:p>
                      <a:pPr algn="ctr"/>
                      <a:r>
                        <a:rPr kumimoji="1" lang="ja-JP" altLang="en-US" sz="1200" dirty="0">
                          <a:latin typeface="BIZ UDゴシック" panose="020B0400000000000000" pitchFamily="49" charset="-128"/>
                          <a:ea typeface="BIZ UDゴシック" panose="020B0400000000000000" pitchFamily="49" charset="-128"/>
                        </a:rPr>
                        <a:t>災害危険区域</a:t>
                      </a:r>
                      <a:r>
                        <a:rPr kumimoji="1" lang="en-US" altLang="ja-JP" sz="1200" baseline="30000" dirty="0">
                          <a:latin typeface="BIZ UDゴシック" panose="020B0400000000000000" pitchFamily="49" charset="-128"/>
                          <a:ea typeface="BIZ UDゴシック" panose="020B0400000000000000" pitchFamily="49" charset="-128"/>
                        </a:rPr>
                        <a:t>※</a:t>
                      </a:r>
                      <a:r>
                        <a:rPr kumimoji="1" lang="ja-JP" altLang="en-US" sz="1200" baseline="30000" dirty="0">
                          <a:latin typeface="BIZ UDゴシック" panose="020B0400000000000000" pitchFamily="49" charset="-128"/>
                          <a:ea typeface="BIZ UDゴシック" panose="020B0400000000000000" pitchFamily="49" charset="-128"/>
                        </a:rPr>
                        <a:t>１</a:t>
                      </a:r>
                      <a:r>
                        <a:rPr kumimoji="1" lang="ja-JP" altLang="en-US" sz="1200" baseline="0" dirty="0">
                          <a:latin typeface="BIZ UDゴシック" panose="020B0400000000000000" pitchFamily="49" charset="-128"/>
                          <a:ea typeface="BIZ UDゴシック" panose="020B0400000000000000" pitchFamily="49" charset="-128"/>
                        </a:rPr>
                        <a:t>土砂災害特別警戒区域</a:t>
                      </a:r>
                      <a:r>
                        <a:rPr kumimoji="1" lang="en-US" altLang="ja-JP" sz="1200" baseline="30000" dirty="0">
                          <a:latin typeface="BIZ UDゴシック" panose="020B0400000000000000" pitchFamily="49" charset="-128"/>
                          <a:ea typeface="BIZ UDゴシック" panose="020B0400000000000000" pitchFamily="49" charset="-128"/>
                        </a:rPr>
                        <a:t>※</a:t>
                      </a:r>
                      <a:r>
                        <a:rPr kumimoji="1" lang="ja-JP" altLang="en-US" sz="1200" baseline="30000" dirty="0">
                          <a:latin typeface="BIZ UDゴシック" panose="020B0400000000000000" pitchFamily="49" charset="-128"/>
                          <a:ea typeface="BIZ UDゴシック" panose="020B0400000000000000" pitchFamily="49" charset="-128"/>
                        </a:rPr>
                        <a:t>２</a:t>
                      </a:r>
                      <a:r>
                        <a:rPr kumimoji="1" lang="ja-JP" altLang="en-US" sz="1200" baseline="0" dirty="0">
                          <a:latin typeface="BIZ UDゴシック" panose="020B0400000000000000" pitchFamily="49" charset="-128"/>
                          <a:ea typeface="BIZ UDゴシック" panose="020B0400000000000000" pitchFamily="49" charset="-128"/>
                        </a:rPr>
                        <a:t>を回避</a:t>
                      </a:r>
                      <a:endParaRPr kumimoji="1" lang="en-US" altLang="ja-JP" sz="1200" baseline="300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1296131332"/>
                  </a:ext>
                </a:extLst>
              </a:tr>
              <a:tr h="317076">
                <a:tc>
                  <a:txBody>
                    <a:bodyPr/>
                    <a:lstStyle/>
                    <a:p>
                      <a:pPr algn="ctr"/>
                      <a:r>
                        <a:rPr kumimoji="1" lang="ja-JP" altLang="en-US" sz="1200" dirty="0">
                          <a:latin typeface="BIZ UDゴシック" panose="020B0400000000000000" pitchFamily="49" charset="-128"/>
                          <a:ea typeface="BIZ UDゴシック" panose="020B0400000000000000" pitchFamily="49" charset="-128"/>
                        </a:rPr>
                        <a:t>推奨基準</a:t>
                      </a:r>
                    </a:p>
                  </a:txBody>
                  <a:tcPr/>
                </a:tc>
                <a:tc rowSpan="2">
                  <a:txBody>
                    <a:bodyPr/>
                    <a:lstStyle/>
                    <a:p>
                      <a:pPr algn="ctr">
                        <a:lnSpc>
                          <a:spcPct val="150000"/>
                        </a:lnSpc>
                      </a:pPr>
                      <a:r>
                        <a:rPr kumimoji="1" lang="ja-JP" altLang="en-US" sz="1200" dirty="0">
                          <a:latin typeface="BIZ UDゴシック" panose="020B0400000000000000" pitchFamily="49" charset="-128"/>
                          <a:ea typeface="BIZ UDゴシック" panose="020B0400000000000000" pitchFamily="49" charset="-128"/>
                        </a:rPr>
                        <a:t>蓄電池の設置（太陽光発電設備と連結したもの）</a:t>
                      </a:r>
                      <a:endParaRPr kumimoji="1" lang="en-US" altLang="ja-JP" sz="1200" dirty="0">
                        <a:latin typeface="BIZ UDゴシック" panose="020B0400000000000000" pitchFamily="49" charset="-128"/>
                        <a:ea typeface="BIZ UDゴシック" panose="020B0400000000000000" pitchFamily="49" charset="-128"/>
                      </a:endParaRPr>
                    </a:p>
                    <a:p>
                      <a:pPr algn="ctr">
                        <a:lnSpc>
                          <a:spcPct val="150000"/>
                        </a:lnSpc>
                      </a:pPr>
                      <a:r>
                        <a:rPr kumimoji="1" lang="ja-JP" altLang="en-US" sz="1200" dirty="0">
                          <a:latin typeface="BIZ UDゴシック" panose="020B0400000000000000" pitchFamily="49" charset="-128"/>
                          <a:ea typeface="BIZ UDゴシック" panose="020B0400000000000000" pitchFamily="49" charset="-128"/>
                        </a:rPr>
                        <a:t>災害危険区域</a:t>
                      </a:r>
                      <a:r>
                        <a:rPr kumimoji="1" lang="en-US" altLang="ja-JP" sz="1200" baseline="30000" dirty="0">
                          <a:latin typeface="BIZ UDゴシック" panose="020B0400000000000000" pitchFamily="49" charset="-128"/>
                          <a:ea typeface="BIZ UDゴシック" panose="020B0400000000000000" pitchFamily="49" charset="-128"/>
                        </a:rPr>
                        <a:t>※</a:t>
                      </a:r>
                      <a:r>
                        <a:rPr kumimoji="1" lang="ja-JP" altLang="en-US" sz="1200" baseline="30000" dirty="0">
                          <a:latin typeface="BIZ UDゴシック" panose="020B0400000000000000" pitchFamily="49" charset="-128"/>
                          <a:ea typeface="BIZ UDゴシック" panose="020B0400000000000000" pitchFamily="49" charset="-128"/>
                        </a:rPr>
                        <a:t>１</a:t>
                      </a:r>
                      <a:r>
                        <a:rPr kumimoji="1" lang="ja-JP" altLang="en-US" sz="1200" baseline="0" dirty="0">
                          <a:latin typeface="BIZ UDゴシック" panose="020B0400000000000000" pitchFamily="49" charset="-128"/>
                          <a:ea typeface="BIZ UDゴシック" panose="020B0400000000000000" pitchFamily="49" charset="-128"/>
                        </a:rPr>
                        <a:t>土砂災害特別警戒区域</a:t>
                      </a:r>
                      <a:r>
                        <a:rPr kumimoji="1" lang="en-US" altLang="ja-JP" sz="1200" baseline="30000" dirty="0">
                          <a:latin typeface="BIZ UDゴシック" panose="020B0400000000000000" pitchFamily="49" charset="-128"/>
                          <a:ea typeface="BIZ UDゴシック" panose="020B0400000000000000" pitchFamily="49" charset="-128"/>
                        </a:rPr>
                        <a:t>※</a:t>
                      </a:r>
                      <a:r>
                        <a:rPr kumimoji="1" lang="ja-JP" altLang="en-US" sz="1200" baseline="30000" dirty="0">
                          <a:latin typeface="BIZ UDゴシック" panose="020B0400000000000000" pitchFamily="49" charset="-128"/>
                          <a:ea typeface="BIZ UDゴシック" panose="020B0400000000000000" pitchFamily="49" charset="-128"/>
                        </a:rPr>
                        <a:t>２</a:t>
                      </a:r>
                      <a:r>
                        <a:rPr kumimoji="1" lang="ja-JP" altLang="en-US" sz="1200" baseline="0" dirty="0">
                          <a:latin typeface="BIZ UDゴシック" panose="020B0400000000000000" pitchFamily="49" charset="-128"/>
                          <a:ea typeface="BIZ UDゴシック" panose="020B0400000000000000" pitchFamily="49" charset="-128"/>
                        </a:rPr>
                        <a:t>を回避</a:t>
                      </a:r>
                      <a:endParaRPr kumimoji="1" lang="en-US" altLang="ja-JP" sz="1200" baseline="300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1121069789"/>
                  </a:ext>
                </a:extLst>
              </a:tr>
              <a:tr h="299216">
                <a:tc>
                  <a:txBody>
                    <a:bodyPr/>
                    <a:lstStyle/>
                    <a:p>
                      <a:pPr algn="ctr"/>
                      <a:r>
                        <a:rPr kumimoji="1" lang="ja-JP" altLang="en-US" sz="1200" dirty="0">
                          <a:latin typeface="BIZ UDゴシック" panose="020B0400000000000000" pitchFamily="49" charset="-128"/>
                          <a:ea typeface="BIZ UDゴシック" panose="020B0400000000000000" pitchFamily="49" charset="-128"/>
                        </a:rPr>
                        <a:t>先導基準</a:t>
                      </a:r>
                    </a:p>
                  </a:txBody>
                  <a:tcPr/>
                </a:tc>
                <a:tc vMerge="1">
                  <a:txBody>
                    <a:bodyPr/>
                    <a:lstStyle/>
                    <a:p>
                      <a:pPr algn="ctr"/>
                      <a:endParaRPr kumimoji="1" lang="ja-JP" altLang="en-US" sz="120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2681926443"/>
                  </a:ext>
                </a:extLst>
              </a:tr>
            </a:tbl>
          </a:graphicData>
        </a:graphic>
      </p:graphicFrame>
      <p:sp>
        <p:nvSpPr>
          <p:cNvPr id="29" name="コンテンツ プレースホルダー 2"/>
          <p:cNvSpPr txBox="1">
            <a:spLocks/>
          </p:cNvSpPr>
          <p:nvPr/>
        </p:nvSpPr>
        <p:spPr>
          <a:xfrm>
            <a:off x="528637" y="4661434"/>
            <a:ext cx="8343513" cy="182101"/>
          </a:xfrm>
          <a:prstGeom prst="rect">
            <a:avLst/>
          </a:prstGeom>
        </p:spPr>
        <p:txBody>
          <a:bodyPr vert="horz" lIns="91440" tIns="45720" rIns="91440" bIns="45720" rtlCol="0">
            <a:sp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nSpc>
                <a:spcPts val="700"/>
              </a:lnSpc>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②　災害リスクの低減</a:t>
            </a:r>
            <a:endParaRPr lang="en-US" altLang="ja-JP" sz="1200" dirty="0">
              <a:latin typeface="BIZ UDゴシック" panose="020B0400000000000000" pitchFamily="49" charset="-128"/>
              <a:ea typeface="BIZ UDゴシック" panose="020B0400000000000000" pitchFamily="49" charset="-128"/>
            </a:endParaRPr>
          </a:p>
        </p:txBody>
      </p:sp>
      <p:sp>
        <p:nvSpPr>
          <p:cNvPr id="31" name="テキスト ボックス 30"/>
          <p:cNvSpPr txBox="1"/>
          <p:nvPr/>
        </p:nvSpPr>
        <p:spPr>
          <a:xfrm>
            <a:off x="1400432" y="4726637"/>
            <a:ext cx="6612601" cy="276999"/>
          </a:xfrm>
          <a:prstGeom prst="rect">
            <a:avLst/>
          </a:prstGeom>
          <a:noFill/>
        </p:spPr>
        <p:txBody>
          <a:bodyPr wrap="square" rtlCol="0">
            <a:spAutoFit/>
          </a:bodyPr>
          <a:lstStyle/>
          <a:p>
            <a:pPr algn="ctr"/>
            <a:r>
              <a:rPr kumimoji="1" lang="ja-JP" altLang="en-US" sz="1200" dirty="0">
                <a:latin typeface="BIZ UDゴシック" panose="020B0400000000000000" pitchFamily="49" charset="-128"/>
                <a:ea typeface="BIZ UDゴシック" panose="020B0400000000000000" pitchFamily="49" charset="-128"/>
              </a:rPr>
              <a:t>表　災害リスク削減量の基準</a:t>
            </a:r>
          </a:p>
        </p:txBody>
      </p:sp>
      <p:sp>
        <p:nvSpPr>
          <p:cNvPr id="32" name="テキスト ボックス 31"/>
          <p:cNvSpPr txBox="1"/>
          <p:nvPr/>
        </p:nvSpPr>
        <p:spPr>
          <a:xfrm>
            <a:off x="1387753" y="4254784"/>
            <a:ext cx="6611896" cy="261610"/>
          </a:xfrm>
          <a:prstGeom prst="rect">
            <a:avLst/>
          </a:prstGeom>
          <a:noFill/>
        </p:spPr>
        <p:txBody>
          <a:bodyPr wrap="square" rtlCol="0">
            <a:spAutoFit/>
          </a:bodyPr>
          <a:lstStyle/>
          <a:p>
            <a:r>
              <a:rPr kumimoji="1" lang="en-US" altLang="ja-JP" sz="1050" dirty="0">
                <a:latin typeface="BIZ UDゴシック" panose="020B0400000000000000" pitchFamily="49" charset="-128"/>
                <a:ea typeface="BIZ UDゴシック" panose="020B0400000000000000" pitchFamily="49" charset="-128"/>
              </a:rPr>
              <a:t>※</a:t>
            </a:r>
            <a:r>
              <a:rPr kumimoji="1" lang="ja-JP" altLang="en-US" sz="1050" dirty="0">
                <a:latin typeface="BIZ UDゴシック" panose="020B0400000000000000" pitchFamily="49" charset="-128"/>
                <a:ea typeface="BIZ UDゴシック" panose="020B0400000000000000" pitchFamily="49" charset="-128"/>
              </a:rPr>
              <a:t>　耐震等級２及び３における地震力の割り増し（</a:t>
            </a:r>
            <a:r>
              <a:rPr kumimoji="1" lang="en-US" altLang="ja-JP" sz="1050" dirty="0">
                <a:latin typeface="BIZ UDゴシック" panose="020B0400000000000000" pitchFamily="49" charset="-128"/>
                <a:ea typeface="BIZ UDゴシック" panose="020B0400000000000000" pitchFamily="49" charset="-128"/>
              </a:rPr>
              <a:t>1.25</a:t>
            </a:r>
            <a:r>
              <a:rPr kumimoji="1" lang="ja-JP" altLang="en-US" sz="1050" dirty="0">
                <a:latin typeface="BIZ UDゴシック" panose="020B0400000000000000" pitchFamily="49" charset="-128"/>
                <a:ea typeface="BIZ UDゴシック" panose="020B0400000000000000" pitchFamily="49" charset="-128"/>
              </a:rPr>
              <a:t>倍、</a:t>
            </a:r>
            <a:r>
              <a:rPr kumimoji="1" lang="en-US" altLang="ja-JP" sz="1050" dirty="0">
                <a:latin typeface="BIZ UDゴシック" panose="020B0400000000000000" pitchFamily="49" charset="-128"/>
                <a:ea typeface="BIZ UDゴシック" panose="020B0400000000000000" pitchFamily="49" charset="-128"/>
              </a:rPr>
              <a:t>1.5</a:t>
            </a:r>
            <a:r>
              <a:rPr kumimoji="1" lang="ja-JP" altLang="en-US" sz="1050" dirty="0">
                <a:latin typeface="BIZ UDゴシック" panose="020B0400000000000000" pitchFamily="49" charset="-128"/>
                <a:ea typeface="BIZ UDゴシック" panose="020B0400000000000000" pitchFamily="49" charset="-128"/>
              </a:rPr>
              <a:t>倍）とは異なる</a:t>
            </a:r>
          </a:p>
        </p:txBody>
      </p:sp>
      <p:sp>
        <p:nvSpPr>
          <p:cNvPr id="33" name="テキスト ボックス 32"/>
          <p:cNvSpPr txBox="1"/>
          <p:nvPr/>
        </p:nvSpPr>
        <p:spPr>
          <a:xfrm>
            <a:off x="1394445" y="6214922"/>
            <a:ext cx="6785728" cy="577081"/>
          </a:xfrm>
          <a:prstGeom prst="rect">
            <a:avLst/>
          </a:prstGeom>
          <a:noFill/>
        </p:spPr>
        <p:txBody>
          <a:bodyPr wrap="square" rtlCol="0">
            <a:spAutoFit/>
          </a:bodyPr>
          <a:lstStyle/>
          <a:p>
            <a:r>
              <a:rPr kumimoji="1" lang="en-US" altLang="ja-JP" sz="1050" dirty="0">
                <a:latin typeface="BIZ UDゴシック" panose="020B0400000000000000" pitchFamily="49" charset="-128"/>
                <a:ea typeface="BIZ UDゴシック" panose="020B0400000000000000" pitchFamily="49" charset="-128"/>
              </a:rPr>
              <a:t>※1</a:t>
            </a:r>
            <a:r>
              <a:rPr kumimoji="1" lang="ja-JP" altLang="en-US" sz="1050" dirty="0">
                <a:latin typeface="BIZ UDゴシック" panose="020B0400000000000000" pitchFamily="49" charset="-128"/>
                <a:ea typeface="BIZ UDゴシック" panose="020B0400000000000000" pitchFamily="49" charset="-128"/>
              </a:rPr>
              <a:t>　災害危険区域：建築基準法第</a:t>
            </a:r>
            <a:r>
              <a:rPr kumimoji="1" lang="en-US" altLang="ja-JP" sz="1050" dirty="0">
                <a:latin typeface="BIZ UDゴシック" panose="020B0400000000000000" pitchFamily="49" charset="-128"/>
                <a:ea typeface="BIZ UDゴシック" panose="020B0400000000000000" pitchFamily="49" charset="-128"/>
              </a:rPr>
              <a:t>39</a:t>
            </a:r>
            <a:r>
              <a:rPr kumimoji="1" lang="ja-JP" altLang="en-US" sz="1050" dirty="0">
                <a:latin typeface="BIZ UDゴシック" panose="020B0400000000000000" pitchFamily="49" charset="-128"/>
                <a:ea typeface="BIZ UDゴシック" panose="020B0400000000000000" pitchFamily="49" charset="-128"/>
              </a:rPr>
              <a:t>条第</a:t>
            </a:r>
            <a:r>
              <a:rPr kumimoji="1" lang="en-US" altLang="ja-JP" sz="1050" dirty="0">
                <a:latin typeface="BIZ UDゴシック" panose="020B0400000000000000" pitchFamily="49" charset="-128"/>
                <a:ea typeface="BIZ UDゴシック" panose="020B0400000000000000" pitchFamily="49" charset="-128"/>
              </a:rPr>
              <a:t>1</a:t>
            </a:r>
            <a:r>
              <a:rPr kumimoji="1" lang="ja-JP" altLang="en-US" sz="1050" dirty="0">
                <a:latin typeface="BIZ UDゴシック" panose="020B0400000000000000" pitchFamily="49" charset="-128"/>
                <a:ea typeface="BIZ UDゴシック" panose="020B0400000000000000" pitchFamily="49" charset="-128"/>
              </a:rPr>
              <a:t>項の規定により指定された区域</a:t>
            </a:r>
            <a:endParaRPr kumimoji="1" lang="en-US" altLang="ja-JP" sz="1050" dirty="0">
              <a:latin typeface="BIZ UDゴシック" panose="020B0400000000000000" pitchFamily="49" charset="-128"/>
              <a:ea typeface="BIZ UDゴシック" panose="020B0400000000000000" pitchFamily="49" charset="-128"/>
            </a:endParaRPr>
          </a:p>
          <a:p>
            <a:r>
              <a:rPr kumimoji="1" lang="en-US" altLang="ja-JP" sz="1050" dirty="0">
                <a:latin typeface="BIZ UDゴシック" panose="020B0400000000000000" pitchFamily="49" charset="-128"/>
                <a:ea typeface="BIZ UDゴシック" panose="020B0400000000000000" pitchFamily="49" charset="-128"/>
              </a:rPr>
              <a:t>※2</a:t>
            </a:r>
            <a:r>
              <a:rPr kumimoji="1" lang="ja-JP" altLang="en-US" sz="1050" dirty="0">
                <a:latin typeface="BIZ UDゴシック" panose="020B0400000000000000" pitchFamily="49" charset="-128"/>
                <a:ea typeface="BIZ UDゴシック" panose="020B0400000000000000" pitchFamily="49" charset="-128"/>
              </a:rPr>
              <a:t>　土砂災害特別警戒区域：土砂災害警戒区域等における土砂災害防止対策の推進に関する法律第</a:t>
            </a:r>
            <a:r>
              <a:rPr kumimoji="1" lang="en-US" altLang="ja-JP" sz="1050" dirty="0">
                <a:latin typeface="BIZ UDゴシック" panose="020B0400000000000000" pitchFamily="49" charset="-128"/>
                <a:ea typeface="BIZ UDゴシック" panose="020B0400000000000000" pitchFamily="49" charset="-128"/>
              </a:rPr>
              <a:t>9</a:t>
            </a:r>
            <a:r>
              <a:rPr kumimoji="1" lang="ja-JP" altLang="en-US" sz="1050" dirty="0">
                <a:latin typeface="BIZ UDゴシック" panose="020B0400000000000000" pitchFamily="49" charset="-128"/>
                <a:ea typeface="BIZ UDゴシック" panose="020B0400000000000000" pitchFamily="49" charset="-128"/>
              </a:rPr>
              <a:t>条第</a:t>
            </a:r>
            <a:r>
              <a:rPr kumimoji="1" lang="en-US" altLang="ja-JP" sz="1050" dirty="0">
                <a:latin typeface="BIZ UDゴシック" panose="020B0400000000000000" pitchFamily="49" charset="-128"/>
                <a:ea typeface="BIZ UDゴシック" panose="020B0400000000000000" pitchFamily="49" charset="-128"/>
              </a:rPr>
              <a:t>1</a:t>
            </a:r>
            <a:r>
              <a:rPr kumimoji="1" lang="ja-JP" altLang="en-US" sz="1050" dirty="0">
                <a:latin typeface="BIZ UDゴシック" panose="020B0400000000000000" pitchFamily="49" charset="-128"/>
                <a:ea typeface="BIZ UDゴシック" panose="020B0400000000000000" pitchFamily="49" charset="-128"/>
              </a:rPr>
              <a:t>項　　</a:t>
            </a:r>
            <a:endParaRPr kumimoji="1" lang="en-US" altLang="ja-JP" sz="1050" dirty="0">
              <a:latin typeface="BIZ UDゴシック" panose="020B0400000000000000" pitchFamily="49" charset="-128"/>
              <a:ea typeface="BIZ UDゴシック" panose="020B0400000000000000" pitchFamily="49" charset="-128"/>
            </a:endParaRPr>
          </a:p>
          <a:p>
            <a:r>
              <a:rPr kumimoji="1" lang="ja-JP" altLang="en-US" sz="1050" dirty="0">
                <a:latin typeface="BIZ UDゴシック" panose="020B0400000000000000" pitchFamily="49" charset="-128"/>
                <a:ea typeface="BIZ UDゴシック" panose="020B0400000000000000" pitchFamily="49" charset="-128"/>
              </a:rPr>
              <a:t>　　　の規定により指定された区域</a:t>
            </a:r>
          </a:p>
        </p:txBody>
      </p:sp>
      <p:sp>
        <p:nvSpPr>
          <p:cNvPr id="34" name="コンテンツ プレースホルダー 2"/>
          <p:cNvSpPr txBox="1">
            <a:spLocks/>
          </p:cNvSpPr>
          <p:nvPr/>
        </p:nvSpPr>
        <p:spPr>
          <a:xfrm>
            <a:off x="7760043" y="4875217"/>
            <a:ext cx="1378598" cy="1171393"/>
          </a:xfrm>
          <a:prstGeom prst="rect">
            <a:avLst/>
          </a:prstGeom>
          <a:solidFill>
            <a:schemeClr val="bg1">
              <a:lumMod val="95000"/>
            </a:schemeClr>
          </a:solidFill>
          <a:ln cmpd="dbl">
            <a:solidFill>
              <a:schemeClr val="tx1">
                <a:lumMod val="50000"/>
                <a:lumOff val="50000"/>
              </a:schemeClr>
            </a:solidFill>
          </a:ln>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ct val="150000"/>
              </a:lnSpc>
              <a:buNone/>
            </a:pPr>
            <a:r>
              <a:rPr lang="ja-JP" altLang="en-US" sz="1200" dirty="0">
                <a:latin typeface="BIZ UDゴシック" panose="020B0400000000000000" pitchFamily="49" charset="-128"/>
                <a:ea typeface="BIZ UDゴシック" panose="020B0400000000000000" pitchFamily="49" charset="-128"/>
              </a:rPr>
              <a:t>□　最低基準</a:t>
            </a:r>
            <a:endParaRPr lang="en-US" altLang="ja-JP" sz="1200" dirty="0">
              <a:latin typeface="BIZ UDゴシック" panose="020B0400000000000000" pitchFamily="49" charset="-128"/>
              <a:ea typeface="BIZ UDゴシック" panose="020B0400000000000000" pitchFamily="49" charset="-128"/>
            </a:endParaRPr>
          </a:p>
          <a:p>
            <a:pPr marL="0" indent="0" algn="ctr">
              <a:lnSpc>
                <a:spcPct val="150000"/>
              </a:lnSpc>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推奨基準</a:t>
            </a:r>
            <a:endParaRPr lang="en-US" altLang="ja-JP" sz="1200" dirty="0">
              <a:latin typeface="BIZ UDゴシック" panose="020B0400000000000000" pitchFamily="49" charset="-128"/>
              <a:ea typeface="BIZ UDゴシック" panose="020B0400000000000000" pitchFamily="49" charset="-128"/>
            </a:endParaRPr>
          </a:p>
          <a:p>
            <a:pPr marL="0" indent="0" algn="ctr">
              <a:lnSpc>
                <a:spcPct val="150000"/>
              </a:lnSpc>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先導基準</a:t>
            </a:r>
            <a:endParaRPr lang="ja-JP" altLang="en-US" sz="1000" dirty="0">
              <a:latin typeface="BIZ UDゴシック" panose="020B0400000000000000" pitchFamily="49" charset="-128"/>
              <a:ea typeface="BIZ UDゴシック" panose="020B0400000000000000" pitchFamily="49" charset="-128"/>
            </a:endParaRPr>
          </a:p>
        </p:txBody>
      </p:sp>
      <p:sp>
        <p:nvSpPr>
          <p:cNvPr id="2" name="スライド番号プレースホルダー 1"/>
          <p:cNvSpPr>
            <a:spLocks noGrp="1"/>
          </p:cNvSpPr>
          <p:nvPr>
            <p:ph type="sldNum" sz="quarter" idx="12"/>
          </p:nvPr>
        </p:nvSpPr>
        <p:spPr>
          <a:xfrm>
            <a:off x="7093291" y="6495230"/>
            <a:ext cx="2057400" cy="365125"/>
          </a:xfrm>
        </p:spPr>
        <p:txBody>
          <a:bodyPr/>
          <a:lstStyle/>
          <a:p>
            <a:fld id="{9596C9B7-AB3B-4613-B0B3-09F8EBDE438A}" type="slidenum">
              <a:rPr kumimoji="1" lang="ja-JP" altLang="en-US" smtClean="0"/>
              <a:t>6</a:t>
            </a:fld>
            <a:endParaRPr kumimoji="1" lang="ja-JP" altLang="en-US" dirty="0"/>
          </a:p>
        </p:txBody>
      </p:sp>
      <p:sp>
        <p:nvSpPr>
          <p:cNvPr id="18" name="テキスト ボックス 17"/>
          <p:cNvSpPr txBox="1"/>
          <p:nvPr/>
        </p:nvSpPr>
        <p:spPr>
          <a:xfrm>
            <a:off x="1245973" y="1319309"/>
            <a:ext cx="1206844" cy="276999"/>
          </a:xfrm>
          <a:prstGeom prst="rect">
            <a:avLst/>
          </a:prstGeom>
          <a:noFill/>
        </p:spPr>
        <p:txBody>
          <a:bodyPr wrap="square" rtlCol="0">
            <a:spAutoFit/>
          </a:bodyPr>
          <a:lstStyle/>
          <a:p>
            <a:pPr algn="ctr"/>
            <a:r>
              <a:rPr lang="ja-JP" altLang="en-US" sz="1200" dirty="0">
                <a:latin typeface="BIZ UDゴシック" panose="020B0400000000000000" pitchFamily="49" charset="-128"/>
                <a:ea typeface="BIZ UDゴシック" panose="020B0400000000000000" pitchFamily="49" charset="-128"/>
              </a:rPr>
              <a:t>≪指針</a:t>
            </a:r>
            <a:r>
              <a:rPr lang="en-US" altLang="ja-JP" sz="1200" dirty="0">
                <a:latin typeface="BIZ UDゴシック" panose="020B0400000000000000" pitchFamily="49" charset="-128"/>
                <a:ea typeface="BIZ UDゴシック" panose="020B0400000000000000" pitchFamily="49" charset="-128"/>
              </a:rPr>
              <a:t>P47</a:t>
            </a:r>
            <a:r>
              <a:rPr lang="ja-JP" altLang="en-US" sz="1200" dirty="0">
                <a:latin typeface="BIZ UDゴシック" panose="020B0400000000000000" pitchFamily="49" charset="-128"/>
                <a:ea typeface="BIZ UDゴシック" panose="020B0400000000000000" pitchFamily="49" charset="-128"/>
              </a:rPr>
              <a:t>≫</a:t>
            </a:r>
            <a:endParaRPr lang="en-US" altLang="ja-JP" sz="1200" dirty="0">
              <a:latin typeface="BIZ UDゴシック" panose="020B0400000000000000" pitchFamily="49" charset="-128"/>
              <a:ea typeface="BIZ UDゴシック" panose="020B0400000000000000" pitchFamily="49" charset="-128"/>
            </a:endParaRPr>
          </a:p>
        </p:txBody>
      </p:sp>
      <p:sp>
        <p:nvSpPr>
          <p:cNvPr id="19" name="コンテンツ プレースホルダー 2"/>
          <p:cNvSpPr txBox="1">
            <a:spLocks/>
          </p:cNvSpPr>
          <p:nvPr/>
        </p:nvSpPr>
        <p:spPr>
          <a:xfrm>
            <a:off x="6376085" y="1283487"/>
            <a:ext cx="1383957" cy="700455"/>
          </a:xfrm>
          <a:prstGeom prst="rect">
            <a:avLst/>
          </a:prstGeom>
          <a:solidFill>
            <a:schemeClr val="bg1">
              <a:lumMod val="95000"/>
            </a:schemeClr>
          </a:solidFill>
          <a:ln cmpd="dbl">
            <a:solidFill>
              <a:schemeClr val="tx1">
                <a:lumMod val="50000"/>
                <a:lumOff val="50000"/>
              </a:schemeClr>
            </a:solidFill>
          </a:ln>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ct val="150000"/>
              </a:lnSpc>
              <a:buFont typeface="Arial" panose="020B0604020202020204" pitchFamily="34" charset="0"/>
              <a:buNone/>
            </a:pPr>
            <a:endParaRPr lang="en-US" altLang="ja-JP" sz="1200" dirty="0">
              <a:latin typeface="BIZ UDゴシック" panose="020B0400000000000000" pitchFamily="49" charset="-128"/>
              <a:ea typeface="BIZ UDゴシック" panose="020B0400000000000000" pitchFamily="49" charset="-128"/>
            </a:endParaRPr>
          </a:p>
        </p:txBody>
      </p:sp>
      <p:sp>
        <p:nvSpPr>
          <p:cNvPr id="20" name="テキスト ボックス 19"/>
          <p:cNvSpPr txBox="1"/>
          <p:nvPr/>
        </p:nvSpPr>
        <p:spPr>
          <a:xfrm>
            <a:off x="6376084" y="1293101"/>
            <a:ext cx="1383958" cy="276999"/>
          </a:xfrm>
          <a:prstGeom prst="rect">
            <a:avLst/>
          </a:prstGeom>
          <a:solidFill>
            <a:schemeClr val="tx1">
              <a:lumMod val="50000"/>
              <a:lumOff val="50000"/>
            </a:schemeClr>
          </a:solidFill>
        </p:spPr>
        <p:txBody>
          <a:bodyPr wrap="square" rtlCol="0">
            <a:spAutoFit/>
          </a:bodyPr>
          <a:lstStyle/>
          <a:p>
            <a:pPr algn="ctr"/>
            <a:r>
              <a:rPr kumimoji="1" lang="ja-JP" altLang="en-US" sz="1200" b="1" dirty="0">
                <a:solidFill>
                  <a:schemeClr val="bg1"/>
                </a:solidFill>
              </a:rPr>
              <a:t>設計値</a:t>
            </a:r>
          </a:p>
        </p:txBody>
      </p:sp>
    </p:spTree>
    <p:extLst>
      <p:ext uri="{BB962C8B-B14F-4D97-AF65-F5344CB8AC3E}">
        <p14:creationId xmlns:p14="http://schemas.microsoft.com/office/powerpoint/2010/main" val="5235257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a:xfrm>
            <a:off x="-1" y="1248887"/>
            <a:ext cx="1400433" cy="343849"/>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26" name="正方形/長方形 25"/>
          <p:cNvSpPr/>
          <p:nvPr/>
        </p:nvSpPr>
        <p:spPr>
          <a:xfrm>
            <a:off x="0" y="1248887"/>
            <a:ext cx="9143999" cy="1769898"/>
          </a:xfrm>
          <a:prstGeom prst="rect">
            <a:avLst/>
          </a:prstGeom>
          <a:solidFill>
            <a:schemeClr val="accent6">
              <a:lumMod val="40000"/>
              <a:lumOff val="60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16" name="コンテンツ プレースホルダー 2"/>
          <p:cNvSpPr txBox="1">
            <a:spLocks/>
          </p:cNvSpPr>
          <p:nvPr/>
        </p:nvSpPr>
        <p:spPr>
          <a:xfrm>
            <a:off x="259490" y="1277999"/>
            <a:ext cx="8612659" cy="175067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en-US" altLang="ja-JP" sz="1800" dirty="0">
                <a:solidFill>
                  <a:schemeClr val="bg1"/>
                </a:solidFill>
                <a:latin typeface="BIZ UDゴシック" panose="020B0400000000000000" pitchFamily="49" charset="-128"/>
                <a:ea typeface="BIZ UDゴシック" panose="020B0400000000000000" pitchFamily="49" charset="-128"/>
              </a:rPr>
              <a:t>Check</a:t>
            </a:r>
            <a:r>
              <a:rPr lang="ja-JP" altLang="en-US" sz="1800" dirty="0">
                <a:solidFill>
                  <a:schemeClr val="bg1"/>
                </a:solidFill>
                <a:latin typeface="BIZ UDゴシック" panose="020B0400000000000000" pitchFamily="49" charset="-128"/>
                <a:ea typeface="BIZ UDゴシック" panose="020B0400000000000000" pitchFamily="49" charset="-128"/>
              </a:rPr>
              <a:t>６</a:t>
            </a:r>
            <a:endParaRPr lang="en-US" altLang="ja-JP" sz="1800" dirty="0">
              <a:solidFill>
                <a:schemeClr val="bg1"/>
              </a:solidFill>
              <a:latin typeface="BIZ UDゴシック" panose="020B0400000000000000" pitchFamily="49" charset="-128"/>
              <a:ea typeface="BIZ UDゴシック" panose="020B0400000000000000" pitchFamily="49" charset="-128"/>
            </a:endParaRPr>
          </a:p>
          <a:p>
            <a:pPr marL="0" indent="0">
              <a:buNone/>
            </a:pPr>
            <a:r>
              <a:rPr lang="ja-JP" altLang="en-US" sz="1400" dirty="0">
                <a:latin typeface="BIZ UDゴシック" panose="020B0400000000000000" pitchFamily="49" charset="-128"/>
                <a:ea typeface="BIZ UDゴシック" panose="020B0400000000000000" pitchFamily="49" charset="-128"/>
              </a:rPr>
              <a:t>　景観・周辺環境との調和</a:t>
            </a:r>
            <a:r>
              <a:rPr lang="ja-JP" altLang="en-US" sz="1200" dirty="0">
                <a:latin typeface="BIZ UDゴシック" panose="020B0400000000000000" pitchFamily="49" charset="-128"/>
                <a:ea typeface="BIZ UDゴシック" panose="020B0400000000000000" pitchFamily="49" charset="-128"/>
              </a:rPr>
              <a:t>　</a:t>
            </a:r>
            <a:endParaRPr lang="en-US" altLang="ja-JP" sz="1200" dirty="0">
              <a:latin typeface="BIZ UDゴシック" panose="020B0400000000000000" pitchFamily="49" charset="-128"/>
              <a:ea typeface="BIZ UDゴシック" panose="020B0400000000000000" pitchFamily="49" charset="-128"/>
            </a:endParaRPr>
          </a:p>
          <a:p>
            <a:pPr marL="0" indent="0">
              <a:buNone/>
            </a:pPr>
            <a:r>
              <a:rPr lang="ja-JP" altLang="en-US" sz="1200" dirty="0">
                <a:latin typeface="BIZ UDゴシック" panose="020B0400000000000000" pitchFamily="49" charset="-128"/>
                <a:ea typeface="BIZ UDゴシック" panose="020B0400000000000000" pitchFamily="49" charset="-128"/>
              </a:rPr>
              <a:t>　　・屋根形状については隣地への日影の等の影響を抑えるため、外観における見かけ上の最高軒高を</a:t>
            </a:r>
            <a:endParaRPr lang="en-US" altLang="ja-JP" sz="1200" dirty="0">
              <a:latin typeface="BIZ UDゴシック" panose="020B0400000000000000" pitchFamily="49" charset="-128"/>
              <a:ea typeface="BIZ UDゴシック" panose="020B0400000000000000" pitchFamily="49" charset="-128"/>
            </a:endParaRPr>
          </a:p>
          <a:p>
            <a:pPr marL="0" indent="0">
              <a:buNone/>
            </a:pPr>
            <a:r>
              <a:rPr lang="ja-JP" altLang="en-US" sz="1200" dirty="0">
                <a:latin typeface="BIZ UDゴシック" panose="020B0400000000000000" pitchFamily="49" charset="-128"/>
                <a:ea typeface="BIZ UDゴシック" panose="020B0400000000000000" pitchFamily="49" charset="-128"/>
              </a:rPr>
              <a:t>　　　７ｍ以下に抑えること</a:t>
            </a:r>
            <a:r>
              <a:rPr lang="ja-JP" altLang="en-US" sz="1100" dirty="0">
                <a:latin typeface="BIZ UDゴシック" panose="020B0400000000000000" pitchFamily="49" charset="-128"/>
                <a:ea typeface="BIZ UDゴシック" panose="020B0400000000000000" pitchFamily="49" charset="-128"/>
              </a:rPr>
              <a:t>（建築基準法とは異なり、小屋組の有無に関わらず、見かけ上の軒高により判断）</a:t>
            </a:r>
            <a:endParaRPr lang="en-US" altLang="ja-JP" sz="1200" dirty="0">
              <a:latin typeface="BIZ UDゴシック" panose="020B0400000000000000" pitchFamily="49" charset="-128"/>
              <a:ea typeface="BIZ UDゴシック" panose="020B0400000000000000" pitchFamily="49" charset="-128"/>
            </a:endParaRPr>
          </a:p>
          <a:p>
            <a:pPr marL="0" indent="0">
              <a:buNone/>
            </a:pPr>
            <a:r>
              <a:rPr lang="ja-JP" altLang="en-US" sz="1200" dirty="0">
                <a:latin typeface="BIZ UDゴシック" panose="020B0400000000000000" pitchFamily="49" charset="-128"/>
                <a:ea typeface="BIZ UDゴシック" panose="020B0400000000000000" pitchFamily="49" charset="-128"/>
              </a:rPr>
              <a:t>　　・なお、豪雪地域で落雪能力を優先する必要がある場合等でやむを得ない場合を除く</a:t>
            </a:r>
            <a:endParaRPr lang="en-US" altLang="ja-JP" sz="1200" dirty="0">
              <a:latin typeface="BIZ UDゴシック" panose="020B0400000000000000" pitchFamily="49" charset="-128"/>
              <a:ea typeface="BIZ UDゴシック" panose="020B0400000000000000" pitchFamily="49" charset="-128"/>
            </a:endParaRPr>
          </a:p>
        </p:txBody>
      </p:sp>
      <p:sp>
        <p:nvSpPr>
          <p:cNvPr id="22" name="タイトル 1"/>
          <p:cNvSpPr txBox="1">
            <a:spLocks/>
          </p:cNvSpPr>
          <p:nvPr/>
        </p:nvSpPr>
        <p:spPr>
          <a:xfrm>
            <a:off x="0" y="-120"/>
            <a:ext cx="9144000" cy="55755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ja-JP" altLang="en-US" sz="1800" dirty="0">
                <a:solidFill>
                  <a:schemeClr val="bg1">
                    <a:lumMod val="65000"/>
                  </a:schemeClr>
                </a:solidFill>
                <a:latin typeface="BIZ UDゴシック" panose="020B0400000000000000" pitchFamily="49" charset="-128"/>
                <a:ea typeface="BIZ UDゴシック" panose="020B0400000000000000" pitchFamily="49" charset="-128"/>
              </a:rPr>
              <a:t>信州健康ゼロエネ住宅指針チェックリスト</a:t>
            </a:r>
          </a:p>
        </p:txBody>
      </p:sp>
      <p:sp>
        <p:nvSpPr>
          <p:cNvPr id="17" name="コンテンツ プレースホルダー 2"/>
          <p:cNvSpPr txBox="1">
            <a:spLocks/>
          </p:cNvSpPr>
          <p:nvPr/>
        </p:nvSpPr>
        <p:spPr>
          <a:xfrm>
            <a:off x="7760043" y="1267013"/>
            <a:ext cx="1383957" cy="286611"/>
          </a:xfrm>
          <a:prstGeom prst="rect">
            <a:avLst/>
          </a:prstGeom>
          <a:solidFill>
            <a:schemeClr val="bg1">
              <a:lumMod val="95000"/>
            </a:schemeClr>
          </a:solidFill>
          <a:ln cmpd="dbl">
            <a:solidFill>
              <a:schemeClr val="tx1">
                <a:lumMod val="50000"/>
                <a:lumOff val="50000"/>
              </a:schemeClr>
            </a:solidFill>
          </a:ln>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ct val="150000"/>
              </a:lnSpc>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適合</a:t>
            </a:r>
            <a:endParaRPr lang="en-US" altLang="ja-JP" sz="1200" dirty="0">
              <a:latin typeface="BIZ UDゴシック" panose="020B0400000000000000" pitchFamily="49" charset="-128"/>
              <a:ea typeface="BIZ UDゴシック" panose="020B0400000000000000" pitchFamily="49" charset="-128"/>
            </a:endParaRPr>
          </a:p>
        </p:txBody>
      </p:sp>
      <p:sp>
        <p:nvSpPr>
          <p:cNvPr id="18" name="正方形/長方形 17"/>
          <p:cNvSpPr/>
          <p:nvPr/>
        </p:nvSpPr>
        <p:spPr>
          <a:xfrm>
            <a:off x="-2" y="3271545"/>
            <a:ext cx="1400433" cy="342275"/>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19" name="正方形/長方形 18"/>
          <p:cNvSpPr/>
          <p:nvPr/>
        </p:nvSpPr>
        <p:spPr>
          <a:xfrm>
            <a:off x="-1" y="3271546"/>
            <a:ext cx="9143999" cy="1426048"/>
          </a:xfrm>
          <a:prstGeom prst="rect">
            <a:avLst/>
          </a:prstGeom>
          <a:solidFill>
            <a:schemeClr val="accent6">
              <a:lumMod val="40000"/>
              <a:lumOff val="60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20" name="コンテンツ プレースホルダー 2"/>
          <p:cNvSpPr txBox="1">
            <a:spLocks/>
          </p:cNvSpPr>
          <p:nvPr/>
        </p:nvSpPr>
        <p:spPr>
          <a:xfrm>
            <a:off x="259489" y="3300657"/>
            <a:ext cx="8612659" cy="13969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en-US" altLang="ja-JP" sz="1800" dirty="0">
                <a:solidFill>
                  <a:schemeClr val="bg1"/>
                </a:solidFill>
                <a:latin typeface="BIZ UDゴシック" panose="020B0400000000000000" pitchFamily="49" charset="-128"/>
                <a:ea typeface="BIZ UDゴシック" panose="020B0400000000000000" pitchFamily="49" charset="-128"/>
              </a:rPr>
              <a:t>Check</a:t>
            </a:r>
            <a:r>
              <a:rPr lang="ja-JP" altLang="en-US" sz="1800" dirty="0">
                <a:solidFill>
                  <a:schemeClr val="bg1"/>
                </a:solidFill>
                <a:latin typeface="BIZ UDゴシック" panose="020B0400000000000000" pitchFamily="49" charset="-128"/>
                <a:ea typeface="BIZ UDゴシック" panose="020B0400000000000000" pitchFamily="49" charset="-128"/>
              </a:rPr>
              <a:t>７</a:t>
            </a:r>
            <a:endParaRPr lang="en-US" altLang="ja-JP" sz="1800" dirty="0">
              <a:solidFill>
                <a:schemeClr val="bg1"/>
              </a:solidFill>
              <a:latin typeface="BIZ UDゴシック" panose="020B0400000000000000" pitchFamily="49" charset="-128"/>
              <a:ea typeface="BIZ UDゴシック" panose="020B0400000000000000" pitchFamily="49" charset="-128"/>
            </a:endParaRPr>
          </a:p>
          <a:p>
            <a:pPr marL="0" indent="0">
              <a:buNone/>
            </a:pPr>
            <a:r>
              <a:rPr lang="ja-JP" altLang="en-US" sz="1400" dirty="0">
                <a:latin typeface="BIZ UDゴシック" panose="020B0400000000000000" pitchFamily="49" charset="-128"/>
                <a:ea typeface="BIZ UDゴシック" panose="020B0400000000000000" pitchFamily="49" charset="-128"/>
              </a:rPr>
              <a:t>　太陽熱利用設備の設備</a:t>
            </a:r>
            <a:r>
              <a:rPr lang="ja-JP" altLang="en-US" sz="1200" dirty="0">
                <a:latin typeface="BIZ UDゴシック" panose="020B0400000000000000" pitchFamily="49" charset="-128"/>
                <a:ea typeface="BIZ UDゴシック" panose="020B0400000000000000" pitchFamily="49" charset="-128"/>
              </a:rPr>
              <a:t>　</a:t>
            </a:r>
            <a:endParaRPr lang="en-US" altLang="ja-JP" sz="1200" dirty="0">
              <a:latin typeface="BIZ UDゴシック" panose="020B0400000000000000" pitchFamily="49" charset="-128"/>
              <a:ea typeface="BIZ UDゴシック" panose="020B0400000000000000" pitchFamily="49" charset="-128"/>
            </a:endParaRPr>
          </a:p>
          <a:p>
            <a:pPr marL="0" indent="0">
              <a:buNone/>
            </a:pPr>
            <a:r>
              <a:rPr lang="ja-JP" altLang="en-US" sz="1200" dirty="0">
                <a:latin typeface="BIZ UDゴシック" panose="020B0400000000000000" pitchFamily="49" charset="-128"/>
                <a:ea typeface="BIZ UDゴシック" panose="020B0400000000000000" pitchFamily="49" charset="-128"/>
              </a:rPr>
              <a:t>　　・太陽熱利用温水器及び太陽熱利用暖房設備を設置すること</a:t>
            </a:r>
            <a:endParaRPr lang="en-US" altLang="ja-JP" sz="1200" dirty="0">
              <a:latin typeface="BIZ UDゴシック" panose="020B0400000000000000" pitchFamily="49" charset="-128"/>
              <a:ea typeface="BIZ UDゴシック" panose="020B0400000000000000" pitchFamily="49" charset="-128"/>
            </a:endParaRPr>
          </a:p>
        </p:txBody>
      </p:sp>
      <p:sp>
        <p:nvSpPr>
          <p:cNvPr id="21" name="コンテンツ プレースホルダー 2"/>
          <p:cNvSpPr txBox="1">
            <a:spLocks/>
          </p:cNvSpPr>
          <p:nvPr/>
        </p:nvSpPr>
        <p:spPr>
          <a:xfrm>
            <a:off x="7760042" y="3281433"/>
            <a:ext cx="1383957" cy="285097"/>
          </a:xfrm>
          <a:prstGeom prst="rect">
            <a:avLst/>
          </a:prstGeom>
          <a:solidFill>
            <a:schemeClr val="bg1">
              <a:lumMod val="95000"/>
            </a:schemeClr>
          </a:solidFill>
          <a:ln cmpd="dbl">
            <a:solidFill>
              <a:schemeClr val="tx1">
                <a:lumMod val="50000"/>
                <a:lumOff val="50000"/>
              </a:schemeClr>
            </a:solidFill>
          </a:ln>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ct val="150000"/>
              </a:lnSpc>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設置</a:t>
            </a:r>
            <a:endParaRPr lang="ja-JP" altLang="en-US" sz="1000" dirty="0">
              <a:latin typeface="BIZ UDゴシック" panose="020B0400000000000000" pitchFamily="49" charset="-128"/>
              <a:ea typeface="BIZ UDゴシック" panose="020B0400000000000000" pitchFamily="49" charset="-128"/>
            </a:endParaRPr>
          </a:p>
        </p:txBody>
      </p:sp>
      <p:sp>
        <p:nvSpPr>
          <p:cNvPr id="37" name="正方形/長方形 36"/>
          <p:cNvSpPr/>
          <p:nvPr/>
        </p:nvSpPr>
        <p:spPr>
          <a:xfrm>
            <a:off x="-3" y="4966454"/>
            <a:ext cx="1400433" cy="342275"/>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38" name="正方形/長方形 37"/>
          <p:cNvSpPr/>
          <p:nvPr/>
        </p:nvSpPr>
        <p:spPr>
          <a:xfrm>
            <a:off x="-2" y="4966454"/>
            <a:ext cx="9143999" cy="1361471"/>
          </a:xfrm>
          <a:prstGeom prst="rect">
            <a:avLst/>
          </a:prstGeom>
          <a:solidFill>
            <a:schemeClr val="accent6">
              <a:lumMod val="40000"/>
              <a:lumOff val="60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39" name="コンテンツ プレースホルダー 2"/>
          <p:cNvSpPr txBox="1">
            <a:spLocks/>
          </p:cNvSpPr>
          <p:nvPr/>
        </p:nvSpPr>
        <p:spPr>
          <a:xfrm>
            <a:off x="259488" y="4995567"/>
            <a:ext cx="8612659" cy="133235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en-US" altLang="ja-JP" sz="1800" dirty="0">
                <a:solidFill>
                  <a:schemeClr val="bg1"/>
                </a:solidFill>
                <a:latin typeface="BIZ UDゴシック" panose="020B0400000000000000" pitchFamily="49" charset="-128"/>
                <a:ea typeface="BIZ UDゴシック" panose="020B0400000000000000" pitchFamily="49" charset="-128"/>
              </a:rPr>
              <a:t>Check</a:t>
            </a:r>
            <a:r>
              <a:rPr lang="ja-JP" altLang="en-US" sz="1800" dirty="0">
                <a:solidFill>
                  <a:schemeClr val="bg1"/>
                </a:solidFill>
                <a:latin typeface="BIZ UDゴシック" panose="020B0400000000000000" pitchFamily="49" charset="-128"/>
                <a:ea typeface="BIZ UDゴシック" panose="020B0400000000000000" pitchFamily="49" charset="-128"/>
              </a:rPr>
              <a:t>８</a:t>
            </a:r>
            <a:endParaRPr lang="en-US" altLang="ja-JP" sz="1800" dirty="0">
              <a:solidFill>
                <a:schemeClr val="bg1"/>
              </a:solidFill>
              <a:latin typeface="BIZ UDゴシック" panose="020B0400000000000000" pitchFamily="49" charset="-128"/>
              <a:ea typeface="BIZ UDゴシック" panose="020B0400000000000000" pitchFamily="49" charset="-128"/>
            </a:endParaRPr>
          </a:p>
          <a:p>
            <a:pPr marL="0" indent="0">
              <a:buNone/>
            </a:pPr>
            <a:r>
              <a:rPr lang="ja-JP" altLang="en-US" sz="1400" dirty="0">
                <a:latin typeface="BIZ UDゴシック" panose="020B0400000000000000" pitchFamily="49" charset="-128"/>
                <a:ea typeface="BIZ UDゴシック" panose="020B0400000000000000" pitchFamily="49" charset="-128"/>
              </a:rPr>
              <a:t>　伝統技能の活用</a:t>
            </a:r>
            <a:r>
              <a:rPr lang="ja-JP" altLang="en-US" sz="1200" dirty="0">
                <a:latin typeface="BIZ UDゴシック" panose="020B0400000000000000" pitchFamily="49" charset="-128"/>
                <a:ea typeface="BIZ UDゴシック" panose="020B0400000000000000" pitchFamily="49" charset="-128"/>
              </a:rPr>
              <a:t>　</a:t>
            </a:r>
            <a:endParaRPr lang="en-US" altLang="ja-JP" sz="1200" dirty="0">
              <a:latin typeface="BIZ UDゴシック" panose="020B0400000000000000" pitchFamily="49" charset="-128"/>
              <a:ea typeface="BIZ UDゴシック" panose="020B0400000000000000" pitchFamily="49" charset="-128"/>
            </a:endParaRPr>
          </a:p>
          <a:p>
            <a:pPr marL="0" indent="0">
              <a:buNone/>
            </a:pPr>
            <a:r>
              <a:rPr lang="ja-JP" altLang="en-US" sz="1200" dirty="0">
                <a:latin typeface="BIZ UDゴシック" panose="020B0400000000000000" pitchFamily="49" charset="-128"/>
                <a:ea typeface="BIZ UDゴシック" panose="020B0400000000000000" pitchFamily="49" charset="-128"/>
              </a:rPr>
              <a:t>　　・瓦、左官壁、畳や木製建具を積極的に導入すること</a:t>
            </a:r>
            <a:endParaRPr lang="en-US" altLang="ja-JP" sz="1200" dirty="0">
              <a:latin typeface="BIZ UDゴシック" panose="020B0400000000000000" pitchFamily="49" charset="-128"/>
              <a:ea typeface="BIZ UDゴシック" panose="020B0400000000000000" pitchFamily="49" charset="-128"/>
            </a:endParaRPr>
          </a:p>
        </p:txBody>
      </p:sp>
      <p:sp>
        <p:nvSpPr>
          <p:cNvPr id="40" name="コンテンツ プレースホルダー 2"/>
          <p:cNvSpPr txBox="1">
            <a:spLocks/>
          </p:cNvSpPr>
          <p:nvPr/>
        </p:nvSpPr>
        <p:spPr>
          <a:xfrm>
            <a:off x="7760041" y="4976342"/>
            <a:ext cx="1383957" cy="274772"/>
          </a:xfrm>
          <a:prstGeom prst="rect">
            <a:avLst/>
          </a:prstGeom>
          <a:solidFill>
            <a:schemeClr val="bg1">
              <a:lumMod val="95000"/>
            </a:schemeClr>
          </a:solidFill>
          <a:ln cmpd="dbl">
            <a:solidFill>
              <a:schemeClr val="tx1">
                <a:lumMod val="50000"/>
                <a:lumOff val="50000"/>
              </a:schemeClr>
            </a:solidFill>
          </a:ln>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ct val="150000"/>
              </a:lnSpc>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導入</a:t>
            </a:r>
            <a:endParaRPr lang="ja-JP" altLang="en-US" sz="1000" dirty="0">
              <a:latin typeface="BIZ UDゴシック" panose="020B0400000000000000" pitchFamily="49" charset="-128"/>
              <a:ea typeface="BIZ UDゴシック" panose="020B0400000000000000" pitchFamily="49" charset="-128"/>
            </a:endParaRPr>
          </a:p>
        </p:txBody>
      </p:sp>
      <p:sp>
        <p:nvSpPr>
          <p:cNvPr id="49" name="テキスト ボックス 48"/>
          <p:cNvSpPr txBox="1"/>
          <p:nvPr/>
        </p:nvSpPr>
        <p:spPr>
          <a:xfrm>
            <a:off x="259488" y="883338"/>
            <a:ext cx="8872151" cy="369332"/>
          </a:xfrm>
          <a:prstGeom prst="rect">
            <a:avLst/>
          </a:prstGeom>
          <a:noFill/>
        </p:spPr>
        <p:txBody>
          <a:bodyPr wrap="square" rtlCol="0">
            <a:spAutoFit/>
          </a:bodyPr>
          <a:lstStyle/>
          <a:p>
            <a:r>
              <a:rPr lang="ja-JP" altLang="en-US" dirty="0">
                <a:latin typeface="BIZ UDゴシック" panose="020B0400000000000000" pitchFamily="49" charset="-128"/>
                <a:ea typeface="BIZ UDゴシック" panose="020B0400000000000000" pitchFamily="49" charset="-128"/>
              </a:rPr>
              <a:t>２　配慮項目（確保することが望ましい内容）</a:t>
            </a:r>
            <a:endParaRPr lang="en-US" altLang="ja-JP" dirty="0">
              <a:latin typeface="BIZ UDゴシック" panose="020B0400000000000000" pitchFamily="49" charset="-128"/>
              <a:ea typeface="BIZ UDゴシック" panose="020B0400000000000000" pitchFamily="49" charset="-128"/>
            </a:endParaRPr>
          </a:p>
        </p:txBody>
      </p:sp>
      <p:sp>
        <p:nvSpPr>
          <p:cNvPr id="2" name="スライド番号プレースホルダー 1"/>
          <p:cNvSpPr>
            <a:spLocks noGrp="1"/>
          </p:cNvSpPr>
          <p:nvPr>
            <p:ph type="sldNum" sz="quarter" idx="12"/>
          </p:nvPr>
        </p:nvSpPr>
        <p:spPr>
          <a:xfrm>
            <a:off x="7082477" y="6492875"/>
            <a:ext cx="2057400" cy="365125"/>
          </a:xfrm>
        </p:spPr>
        <p:txBody>
          <a:bodyPr/>
          <a:lstStyle/>
          <a:p>
            <a:fld id="{9596C9B7-AB3B-4613-B0B3-09F8EBDE438A}" type="slidenum">
              <a:rPr kumimoji="1" lang="ja-JP" altLang="en-US" smtClean="0"/>
              <a:t>7</a:t>
            </a:fld>
            <a:endParaRPr kumimoji="1" lang="ja-JP" altLang="en-US" dirty="0"/>
          </a:p>
        </p:txBody>
      </p:sp>
      <p:sp>
        <p:nvSpPr>
          <p:cNvPr id="23" name="テキスト ボックス 22"/>
          <p:cNvSpPr txBox="1"/>
          <p:nvPr/>
        </p:nvSpPr>
        <p:spPr>
          <a:xfrm>
            <a:off x="1245973" y="1319309"/>
            <a:ext cx="1206844" cy="276999"/>
          </a:xfrm>
          <a:prstGeom prst="rect">
            <a:avLst/>
          </a:prstGeom>
          <a:noFill/>
        </p:spPr>
        <p:txBody>
          <a:bodyPr wrap="square" rtlCol="0">
            <a:spAutoFit/>
          </a:bodyPr>
          <a:lstStyle/>
          <a:p>
            <a:pPr algn="ctr"/>
            <a:r>
              <a:rPr lang="ja-JP" altLang="en-US" sz="1200" dirty="0">
                <a:latin typeface="BIZ UDゴシック" panose="020B0400000000000000" pitchFamily="49" charset="-128"/>
                <a:ea typeface="BIZ UDゴシック" panose="020B0400000000000000" pitchFamily="49" charset="-128"/>
              </a:rPr>
              <a:t>≪指針</a:t>
            </a:r>
            <a:r>
              <a:rPr lang="en-US" altLang="ja-JP" sz="1200" dirty="0">
                <a:latin typeface="BIZ UDゴシック" panose="020B0400000000000000" pitchFamily="49" charset="-128"/>
                <a:ea typeface="BIZ UDゴシック" panose="020B0400000000000000" pitchFamily="49" charset="-128"/>
              </a:rPr>
              <a:t>P47</a:t>
            </a:r>
            <a:r>
              <a:rPr lang="ja-JP" altLang="en-US" sz="1200" dirty="0">
                <a:latin typeface="BIZ UDゴシック" panose="020B0400000000000000" pitchFamily="49" charset="-128"/>
                <a:ea typeface="BIZ UDゴシック" panose="020B0400000000000000" pitchFamily="49" charset="-128"/>
              </a:rPr>
              <a:t>≫</a:t>
            </a:r>
            <a:endParaRPr lang="en-US" altLang="ja-JP" sz="1200" dirty="0">
              <a:latin typeface="BIZ UDゴシック" panose="020B0400000000000000" pitchFamily="49" charset="-128"/>
              <a:ea typeface="BIZ UDゴシック" panose="020B0400000000000000" pitchFamily="49" charset="-128"/>
            </a:endParaRPr>
          </a:p>
        </p:txBody>
      </p:sp>
      <p:sp>
        <p:nvSpPr>
          <p:cNvPr id="24" name="テキスト ボックス 23"/>
          <p:cNvSpPr txBox="1"/>
          <p:nvPr/>
        </p:nvSpPr>
        <p:spPr>
          <a:xfrm>
            <a:off x="1245973" y="3332752"/>
            <a:ext cx="1206844" cy="276999"/>
          </a:xfrm>
          <a:prstGeom prst="rect">
            <a:avLst/>
          </a:prstGeom>
          <a:noFill/>
        </p:spPr>
        <p:txBody>
          <a:bodyPr wrap="square" rtlCol="0">
            <a:spAutoFit/>
          </a:bodyPr>
          <a:lstStyle/>
          <a:p>
            <a:pPr algn="ctr"/>
            <a:r>
              <a:rPr lang="ja-JP" altLang="en-US" sz="1200" dirty="0">
                <a:latin typeface="BIZ UDゴシック" panose="020B0400000000000000" pitchFamily="49" charset="-128"/>
                <a:ea typeface="BIZ UDゴシック" panose="020B0400000000000000" pitchFamily="49" charset="-128"/>
              </a:rPr>
              <a:t>≪指針</a:t>
            </a:r>
            <a:r>
              <a:rPr lang="en-US" altLang="ja-JP" sz="1200" dirty="0">
                <a:latin typeface="BIZ UDゴシック" panose="020B0400000000000000" pitchFamily="49" charset="-128"/>
                <a:ea typeface="BIZ UDゴシック" panose="020B0400000000000000" pitchFamily="49" charset="-128"/>
              </a:rPr>
              <a:t>P48</a:t>
            </a:r>
            <a:r>
              <a:rPr lang="ja-JP" altLang="en-US" sz="1200" dirty="0">
                <a:latin typeface="BIZ UDゴシック" panose="020B0400000000000000" pitchFamily="49" charset="-128"/>
                <a:ea typeface="BIZ UDゴシック" panose="020B0400000000000000" pitchFamily="49" charset="-128"/>
              </a:rPr>
              <a:t>≫</a:t>
            </a:r>
            <a:endParaRPr lang="en-US" altLang="ja-JP" sz="1200" dirty="0">
              <a:latin typeface="BIZ UDゴシック" panose="020B0400000000000000" pitchFamily="49" charset="-128"/>
              <a:ea typeface="BIZ UDゴシック" panose="020B0400000000000000" pitchFamily="49" charset="-128"/>
            </a:endParaRPr>
          </a:p>
        </p:txBody>
      </p:sp>
      <p:sp>
        <p:nvSpPr>
          <p:cNvPr id="25" name="テキスト ボックス 24"/>
          <p:cNvSpPr txBox="1"/>
          <p:nvPr/>
        </p:nvSpPr>
        <p:spPr>
          <a:xfrm>
            <a:off x="1245973" y="5043905"/>
            <a:ext cx="1206844" cy="276999"/>
          </a:xfrm>
          <a:prstGeom prst="rect">
            <a:avLst/>
          </a:prstGeom>
          <a:noFill/>
        </p:spPr>
        <p:txBody>
          <a:bodyPr wrap="square" rtlCol="0">
            <a:spAutoFit/>
          </a:bodyPr>
          <a:lstStyle/>
          <a:p>
            <a:pPr algn="ctr"/>
            <a:r>
              <a:rPr lang="ja-JP" altLang="en-US" sz="1200" dirty="0">
                <a:latin typeface="BIZ UDゴシック" panose="020B0400000000000000" pitchFamily="49" charset="-128"/>
                <a:ea typeface="BIZ UDゴシック" panose="020B0400000000000000" pitchFamily="49" charset="-128"/>
              </a:rPr>
              <a:t>≪指針</a:t>
            </a:r>
            <a:r>
              <a:rPr lang="en-US" altLang="ja-JP" sz="1200" dirty="0">
                <a:latin typeface="BIZ UDゴシック" panose="020B0400000000000000" pitchFamily="49" charset="-128"/>
                <a:ea typeface="BIZ UDゴシック" panose="020B0400000000000000" pitchFamily="49" charset="-128"/>
              </a:rPr>
              <a:t>P48</a:t>
            </a:r>
            <a:r>
              <a:rPr lang="ja-JP" altLang="en-US" sz="1200" dirty="0">
                <a:latin typeface="BIZ UDゴシック" panose="020B0400000000000000" pitchFamily="49" charset="-128"/>
                <a:ea typeface="BIZ UDゴシック" panose="020B0400000000000000" pitchFamily="49" charset="-128"/>
              </a:rPr>
              <a:t>≫</a:t>
            </a:r>
            <a:endParaRPr lang="en-US" altLang="ja-JP" sz="1200" dirty="0">
              <a:latin typeface="BIZ UDゴシック" panose="020B0400000000000000" pitchFamily="49" charset="-128"/>
              <a:ea typeface="BIZ UDゴシック" panose="020B0400000000000000" pitchFamily="49" charset="-128"/>
            </a:endParaRPr>
          </a:p>
        </p:txBody>
      </p:sp>
      <p:sp>
        <p:nvSpPr>
          <p:cNvPr id="27" name="コンテンツ プレースホルダー 2"/>
          <p:cNvSpPr txBox="1">
            <a:spLocks/>
          </p:cNvSpPr>
          <p:nvPr/>
        </p:nvSpPr>
        <p:spPr>
          <a:xfrm>
            <a:off x="6376085" y="1267011"/>
            <a:ext cx="1383957" cy="661835"/>
          </a:xfrm>
          <a:prstGeom prst="rect">
            <a:avLst/>
          </a:prstGeom>
          <a:solidFill>
            <a:schemeClr val="bg1">
              <a:lumMod val="95000"/>
            </a:schemeClr>
          </a:solidFill>
          <a:ln cmpd="dbl">
            <a:solidFill>
              <a:schemeClr val="tx1">
                <a:lumMod val="50000"/>
                <a:lumOff val="50000"/>
              </a:schemeClr>
            </a:solidFill>
          </a:ln>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ct val="150000"/>
              </a:lnSpc>
              <a:buFont typeface="Arial" panose="020B0604020202020204" pitchFamily="34" charset="0"/>
              <a:buNone/>
            </a:pPr>
            <a:endParaRPr lang="en-US" altLang="ja-JP" sz="1200" dirty="0">
              <a:latin typeface="BIZ UDゴシック" panose="020B0400000000000000" pitchFamily="49" charset="-128"/>
              <a:ea typeface="BIZ UDゴシック" panose="020B0400000000000000" pitchFamily="49" charset="-128"/>
            </a:endParaRPr>
          </a:p>
        </p:txBody>
      </p:sp>
      <p:sp>
        <p:nvSpPr>
          <p:cNvPr id="28" name="テキスト ボックス 27"/>
          <p:cNvSpPr txBox="1"/>
          <p:nvPr/>
        </p:nvSpPr>
        <p:spPr>
          <a:xfrm>
            <a:off x="6376084" y="1276625"/>
            <a:ext cx="1383958" cy="276999"/>
          </a:xfrm>
          <a:prstGeom prst="rect">
            <a:avLst/>
          </a:prstGeom>
          <a:solidFill>
            <a:schemeClr val="tx1">
              <a:lumMod val="50000"/>
              <a:lumOff val="50000"/>
            </a:schemeClr>
          </a:solidFill>
        </p:spPr>
        <p:txBody>
          <a:bodyPr wrap="square" rtlCol="0">
            <a:spAutoFit/>
          </a:bodyPr>
          <a:lstStyle/>
          <a:p>
            <a:pPr algn="ctr"/>
            <a:r>
              <a:rPr kumimoji="1" lang="ja-JP" altLang="en-US" sz="1200" b="1" dirty="0">
                <a:solidFill>
                  <a:schemeClr val="bg1"/>
                </a:solidFill>
              </a:rPr>
              <a:t>設計値</a:t>
            </a:r>
          </a:p>
        </p:txBody>
      </p:sp>
      <p:sp>
        <p:nvSpPr>
          <p:cNvPr id="32" name="コンテンツ プレースホルダー 2"/>
          <p:cNvSpPr txBox="1">
            <a:spLocks/>
          </p:cNvSpPr>
          <p:nvPr/>
        </p:nvSpPr>
        <p:spPr>
          <a:xfrm>
            <a:off x="6376084" y="3279917"/>
            <a:ext cx="1383957" cy="661835"/>
          </a:xfrm>
          <a:prstGeom prst="rect">
            <a:avLst/>
          </a:prstGeom>
          <a:solidFill>
            <a:schemeClr val="bg1">
              <a:lumMod val="95000"/>
            </a:schemeClr>
          </a:solidFill>
          <a:ln cmpd="dbl">
            <a:solidFill>
              <a:schemeClr val="tx1">
                <a:lumMod val="50000"/>
                <a:lumOff val="50000"/>
              </a:schemeClr>
            </a:solidFill>
          </a:ln>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ct val="150000"/>
              </a:lnSpc>
              <a:buFont typeface="Arial" panose="020B0604020202020204" pitchFamily="34" charset="0"/>
              <a:buNone/>
            </a:pPr>
            <a:endParaRPr lang="en-US" altLang="ja-JP" sz="1200" dirty="0">
              <a:latin typeface="BIZ UDゴシック" panose="020B0400000000000000" pitchFamily="49" charset="-128"/>
              <a:ea typeface="BIZ UDゴシック" panose="020B0400000000000000" pitchFamily="49" charset="-128"/>
            </a:endParaRPr>
          </a:p>
        </p:txBody>
      </p:sp>
      <p:sp>
        <p:nvSpPr>
          <p:cNvPr id="33" name="テキスト ボックス 32"/>
          <p:cNvSpPr txBox="1"/>
          <p:nvPr/>
        </p:nvSpPr>
        <p:spPr>
          <a:xfrm>
            <a:off x="6376083" y="3289531"/>
            <a:ext cx="1383958" cy="276999"/>
          </a:xfrm>
          <a:prstGeom prst="rect">
            <a:avLst/>
          </a:prstGeom>
          <a:solidFill>
            <a:schemeClr val="tx1">
              <a:lumMod val="50000"/>
              <a:lumOff val="50000"/>
            </a:schemeClr>
          </a:solidFill>
        </p:spPr>
        <p:txBody>
          <a:bodyPr wrap="square" rtlCol="0">
            <a:spAutoFit/>
          </a:bodyPr>
          <a:lstStyle/>
          <a:p>
            <a:pPr algn="ctr"/>
            <a:r>
              <a:rPr kumimoji="1" lang="ja-JP" altLang="en-US" sz="1200" b="1" dirty="0">
                <a:solidFill>
                  <a:schemeClr val="bg1"/>
                </a:solidFill>
              </a:rPr>
              <a:t>導入設備</a:t>
            </a:r>
          </a:p>
        </p:txBody>
      </p:sp>
      <p:sp>
        <p:nvSpPr>
          <p:cNvPr id="34" name="コンテンツ プレースホルダー 2"/>
          <p:cNvSpPr txBox="1">
            <a:spLocks/>
          </p:cNvSpPr>
          <p:nvPr/>
        </p:nvSpPr>
        <p:spPr>
          <a:xfrm>
            <a:off x="6376083" y="4964501"/>
            <a:ext cx="1383957" cy="661835"/>
          </a:xfrm>
          <a:prstGeom prst="rect">
            <a:avLst/>
          </a:prstGeom>
          <a:solidFill>
            <a:schemeClr val="bg1">
              <a:lumMod val="95000"/>
            </a:schemeClr>
          </a:solidFill>
          <a:ln cmpd="dbl">
            <a:solidFill>
              <a:schemeClr val="tx1">
                <a:lumMod val="50000"/>
                <a:lumOff val="50000"/>
              </a:schemeClr>
            </a:solidFill>
          </a:ln>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ct val="150000"/>
              </a:lnSpc>
              <a:buFont typeface="Arial" panose="020B0604020202020204" pitchFamily="34" charset="0"/>
              <a:buNone/>
            </a:pPr>
            <a:endParaRPr lang="en-US" altLang="ja-JP" sz="1200" dirty="0">
              <a:latin typeface="BIZ UDゴシック" panose="020B0400000000000000" pitchFamily="49" charset="-128"/>
              <a:ea typeface="BIZ UDゴシック" panose="020B0400000000000000" pitchFamily="49" charset="-128"/>
            </a:endParaRPr>
          </a:p>
        </p:txBody>
      </p:sp>
      <p:sp>
        <p:nvSpPr>
          <p:cNvPr id="35" name="テキスト ボックス 34"/>
          <p:cNvSpPr txBox="1"/>
          <p:nvPr/>
        </p:nvSpPr>
        <p:spPr>
          <a:xfrm>
            <a:off x="6376082" y="4974115"/>
            <a:ext cx="1383958" cy="276999"/>
          </a:xfrm>
          <a:prstGeom prst="rect">
            <a:avLst/>
          </a:prstGeom>
          <a:solidFill>
            <a:schemeClr val="tx1">
              <a:lumMod val="50000"/>
              <a:lumOff val="50000"/>
            </a:schemeClr>
          </a:solidFill>
        </p:spPr>
        <p:txBody>
          <a:bodyPr wrap="square" rtlCol="0">
            <a:spAutoFit/>
          </a:bodyPr>
          <a:lstStyle/>
          <a:p>
            <a:pPr algn="ctr"/>
            <a:r>
              <a:rPr kumimoji="1" lang="ja-JP" altLang="en-US" sz="1200" b="1" dirty="0">
                <a:solidFill>
                  <a:schemeClr val="bg1"/>
                </a:solidFill>
              </a:rPr>
              <a:t>導入技能</a:t>
            </a:r>
          </a:p>
        </p:txBody>
      </p:sp>
    </p:spTree>
    <p:extLst>
      <p:ext uri="{BB962C8B-B14F-4D97-AF65-F5344CB8AC3E}">
        <p14:creationId xmlns:p14="http://schemas.microsoft.com/office/powerpoint/2010/main" val="1722971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a:xfrm>
            <a:off x="-1" y="3061214"/>
            <a:ext cx="1400433" cy="343849"/>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26" name="正方形/長方形 25"/>
          <p:cNvSpPr/>
          <p:nvPr/>
        </p:nvSpPr>
        <p:spPr>
          <a:xfrm>
            <a:off x="0" y="3061214"/>
            <a:ext cx="9143999" cy="1510784"/>
          </a:xfrm>
          <a:prstGeom prst="rect">
            <a:avLst/>
          </a:prstGeom>
          <a:solidFill>
            <a:schemeClr val="accent6">
              <a:lumMod val="40000"/>
              <a:lumOff val="60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16" name="コンテンツ プレースホルダー 2"/>
          <p:cNvSpPr txBox="1">
            <a:spLocks/>
          </p:cNvSpPr>
          <p:nvPr/>
        </p:nvSpPr>
        <p:spPr>
          <a:xfrm>
            <a:off x="259490" y="3090326"/>
            <a:ext cx="8612659" cy="151078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en-US" altLang="ja-JP" sz="1800" dirty="0">
                <a:solidFill>
                  <a:schemeClr val="bg1"/>
                </a:solidFill>
                <a:latin typeface="BIZ UDゴシック" panose="020B0400000000000000" pitchFamily="49" charset="-128"/>
                <a:ea typeface="BIZ UDゴシック" panose="020B0400000000000000" pitchFamily="49" charset="-128"/>
              </a:rPr>
              <a:t>Check10</a:t>
            </a:r>
          </a:p>
          <a:p>
            <a:pPr marL="0" indent="0">
              <a:buNone/>
            </a:pPr>
            <a:r>
              <a:rPr lang="ja-JP" altLang="en-US" sz="1400" dirty="0">
                <a:latin typeface="BIZ UDゴシック" panose="020B0400000000000000" pitchFamily="49" charset="-128"/>
                <a:ea typeface="BIZ UDゴシック" panose="020B0400000000000000" pitchFamily="49" charset="-128"/>
              </a:rPr>
              <a:t>　ＨＥＭＳの導入</a:t>
            </a:r>
            <a:r>
              <a:rPr lang="ja-JP" altLang="en-US" sz="1200" dirty="0">
                <a:latin typeface="BIZ UDゴシック" panose="020B0400000000000000" pitchFamily="49" charset="-128"/>
                <a:ea typeface="BIZ UDゴシック" panose="020B0400000000000000" pitchFamily="49" charset="-128"/>
              </a:rPr>
              <a:t>　</a:t>
            </a:r>
            <a:endParaRPr lang="en-US" altLang="ja-JP" sz="1200" dirty="0">
              <a:latin typeface="BIZ UDゴシック" panose="020B0400000000000000" pitchFamily="49" charset="-128"/>
              <a:ea typeface="BIZ UDゴシック" panose="020B0400000000000000" pitchFamily="49" charset="-128"/>
            </a:endParaRPr>
          </a:p>
          <a:p>
            <a:pPr marL="0" indent="0">
              <a:buNone/>
            </a:pPr>
            <a:r>
              <a:rPr lang="ja-JP" altLang="en-US" sz="1200" dirty="0">
                <a:latin typeface="BIZ UDゴシック" panose="020B0400000000000000" pitchFamily="49" charset="-128"/>
                <a:ea typeface="BIZ UDゴシック" panose="020B0400000000000000" pitchFamily="49" charset="-128"/>
              </a:rPr>
              <a:t>　　・新築時に導入すること</a:t>
            </a:r>
            <a:endParaRPr lang="en-US" altLang="ja-JP" sz="1200" dirty="0">
              <a:latin typeface="BIZ UDゴシック" panose="020B0400000000000000" pitchFamily="49" charset="-128"/>
              <a:ea typeface="BIZ UDゴシック" panose="020B0400000000000000" pitchFamily="49" charset="-128"/>
            </a:endParaRPr>
          </a:p>
        </p:txBody>
      </p:sp>
      <p:sp>
        <p:nvSpPr>
          <p:cNvPr id="22" name="タイトル 1"/>
          <p:cNvSpPr txBox="1">
            <a:spLocks/>
          </p:cNvSpPr>
          <p:nvPr/>
        </p:nvSpPr>
        <p:spPr>
          <a:xfrm>
            <a:off x="0" y="-120"/>
            <a:ext cx="9144000" cy="55755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ja-JP" altLang="en-US" sz="1800" dirty="0">
                <a:solidFill>
                  <a:schemeClr val="bg1">
                    <a:lumMod val="65000"/>
                  </a:schemeClr>
                </a:solidFill>
                <a:latin typeface="BIZ UDゴシック" panose="020B0400000000000000" pitchFamily="49" charset="-128"/>
                <a:ea typeface="BIZ UDゴシック" panose="020B0400000000000000" pitchFamily="49" charset="-128"/>
              </a:rPr>
              <a:t>信州健康ゼロエネ住宅指針チェックリスト</a:t>
            </a:r>
          </a:p>
        </p:txBody>
      </p:sp>
      <p:sp>
        <p:nvSpPr>
          <p:cNvPr id="17" name="コンテンツ プレースホルダー 2"/>
          <p:cNvSpPr txBox="1">
            <a:spLocks/>
          </p:cNvSpPr>
          <p:nvPr/>
        </p:nvSpPr>
        <p:spPr>
          <a:xfrm>
            <a:off x="7760043" y="3071102"/>
            <a:ext cx="1383957" cy="280639"/>
          </a:xfrm>
          <a:prstGeom prst="rect">
            <a:avLst/>
          </a:prstGeom>
          <a:solidFill>
            <a:schemeClr val="bg1">
              <a:lumMod val="95000"/>
            </a:schemeClr>
          </a:solidFill>
          <a:ln cmpd="dbl">
            <a:solidFill>
              <a:schemeClr val="tx1">
                <a:lumMod val="50000"/>
                <a:lumOff val="50000"/>
              </a:schemeClr>
            </a:solidFill>
          </a:ln>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ct val="150000"/>
              </a:lnSpc>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導入</a:t>
            </a:r>
            <a:endParaRPr lang="en-US" altLang="ja-JP" sz="1200" dirty="0">
              <a:latin typeface="BIZ UDゴシック" panose="020B0400000000000000" pitchFamily="49" charset="-128"/>
              <a:ea typeface="BIZ UDゴシック" panose="020B0400000000000000" pitchFamily="49" charset="-128"/>
            </a:endParaRPr>
          </a:p>
        </p:txBody>
      </p:sp>
      <p:sp>
        <p:nvSpPr>
          <p:cNvPr id="18" name="正方形/長方形 17"/>
          <p:cNvSpPr/>
          <p:nvPr/>
        </p:nvSpPr>
        <p:spPr>
          <a:xfrm>
            <a:off x="-2" y="4787307"/>
            <a:ext cx="1400433" cy="343849"/>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19" name="正方形/長方形 18"/>
          <p:cNvSpPr/>
          <p:nvPr/>
        </p:nvSpPr>
        <p:spPr>
          <a:xfrm>
            <a:off x="-1" y="4787308"/>
            <a:ext cx="9143999" cy="1687628"/>
          </a:xfrm>
          <a:prstGeom prst="rect">
            <a:avLst/>
          </a:prstGeom>
          <a:solidFill>
            <a:schemeClr val="accent6">
              <a:lumMod val="40000"/>
              <a:lumOff val="60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20" name="コンテンツ プレースホルダー 2"/>
          <p:cNvSpPr txBox="1">
            <a:spLocks/>
          </p:cNvSpPr>
          <p:nvPr/>
        </p:nvSpPr>
        <p:spPr>
          <a:xfrm>
            <a:off x="259489" y="4816419"/>
            <a:ext cx="8612659" cy="165851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en-US" altLang="ja-JP" sz="1800" dirty="0">
                <a:solidFill>
                  <a:schemeClr val="bg1"/>
                </a:solidFill>
                <a:latin typeface="BIZ UDゴシック" panose="020B0400000000000000" pitchFamily="49" charset="-128"/>
                <a:ea typeface="BIZ UDゴシック" panose="020B0400000000000000" pitchFamily="49" charset="-128"/>
              </a:rPr>
              <a:t>Check11</a:t>
            </a:r>
          </a:p>
          <a:p>
            <a:pPr marL="0" indent="0">
              <a:buNone/>
            </a:pPr>
            <a:r>
              <a:rPr lang="ja-JP" altLang="en-US" sz="1400" dirty="0">
                <a:latin typeface="BIZ UDゴシック" panose="020B0400000000000000" pitchFamily="49" charset="-128"/>
                <a:ea typeface="BIZ UDゴシック" panose="020B0400000000000000" pitchFamily="49" charset="-128"/>
              </a:rPr>
              <a:t>　暖房負荷（</a:t>
            </a:r>
            <a:r>
              <a:rPr lang="en-US" altLang="ja-JP" sz="1400" dirty="0">
                <a:latin typeface="BIZ UDゴシック" panose="020B0400000000000000" pitchFamily="49" charset="-128"/>
                <a:ea typeface="BIZ UDゴシック" panose="020B0400000000000000" pitchFamily="49" charset="-128"/>
              </a:rPr>
              <a:t>kWh/</a:t>
            </a:r>
            <a:r>
              <a:rPr lang="ja-JP" altLang="en-US" sz="1400" dirty="0">
                <a:latin typeface="BIZ UDゴシック" panose="020B0400000000000000" pitchFamily="49" charset="-128"/>
                <a:ea typeface="BIZ UDゴシック" panose="020B0400000000000000" pitchFamily="49" charset="-128"/>
              </a:rPr>
              <a:t>㎡）の低減</a:t>
            </a:r>
            <a:endParaRPr lang="en-US" altLang="ja-JP" sz="1200" dirty="0">
              <a:latin typeface="BIZ UDゴシック" panose="020B0400000000000000" pitchFamily="49" charset="-128"/>
              <a:ea typeface="BIZ UDゴシック" panose="020B0400000000000000" pitchFamily="49" charset="-128"/>
            </a:endParaRPr>
          </a:p>
          <a:p>
            <a:pPr marL="0" indent="0">
              <a:buNone/>
            </a:pPr>
            <a:r>
              <a:rPr lang="ja-JP" altLang="en-US" sz="1200" dirty="0">
                <a:latin typeface="BIZ UDゴシック" panose="020B0400000000000000" pitchFamily="49" charset="-128"/>
                <a:ea typeface="BIZ UDゴシック" panose="020B0400000000000000" pitchFamily="49" charset="-128"/>
              </a:rPr>
              <a:t>　　・冬期の日射取得を考慮した暖房にかかる負荷等計算を「</a:t>
            </a:r>
            <a:r>
              <a:rPr lang="en-US" altLang="ja-JP" sz="1200" dirty="0">
                <a:latin typeface="BIZ UDゴシック" panose="020B0400000000000000" pitchFamily="49" charset="-128"/>
                <a:ea typeface="BIZ UDゴシック" panose="020B0400000000000000" pitchFamily="49" charset="-128"/>
              </a:rPr>
              <a:t>Check1 </a:t>
            </a:r>
            <a:r>
              <a:rPr lang="ja-JP" altLang="en-US" sz="1200" dirty="0">
                <a:latin typeface="BIZ UDゴシック" panose="020B0400000000000000" pitchFamily="49" charset="-128"/>
                <a:ea typeface="BIZ UDゴシック" panose="020B0400000000000000" pitchFamily="49" charset="-128"/>
              </a:rPr>
              <a:t>外皮性能の強化」と合わせて検討すること</a:t>
            </a:r>
            <a:endParaRPr lang="en-US" altLang="ja-JP" sz="1200" dirty="0">
              <a:latin typeface="BIZ UDゴシック" panose="020B0400000000000000" pitchFamily="49" charset="-128"/>
              <a:ea typeface="BIZ UDゴシック" panose="020B0400000000000000" pitchFamily="49" charset="-128"/>
            </a:endParaRPr>
          </a:p>
          <a:p>
            <a:pPr marL="0" indent="0">
              <a:buNone/>
            </a:pPr>
            <a:r>
              <a:rPr lang="ja-JP" altLang="en-US" sz="1200" dirty="0">
                <a:latin typeface="BIZ UDゴシック" panose="020B0400000000000000" pitchFamily="49" charset="-128"/>
                <a:ea typeface="BIZ UDゴシック" panose="020B0400000000000000" pitchFamily="49" charset="-128"/>
              </a:rPr>
              <a:t>　　　（ドイツでは年間暖冷房負荷</a:t>
            </a:r>
            <a:r>
              <a:rPr lang="en-US" altLang="ja-JP" sz="1200" dirty="0">
                <a:latin typeface="BIZ UDゴシック" panose="020B0400000000000000" pitchFamily="49" charset="-128"/>
                <a:ea typeface="BIZ UDゴシック" panose="020B0400000000000000" pitchFamily="49" charset="-128"/>
              </a:rPr>
              <a:t>15kWh/</a:t>
            </a:r>
            <a:r>
              <a:rPr lang="ja-JP" altLang="en-US" sz="1200" dirty="0">
                <a:latin typeface="BIZ UDゴシック" panose="020B0400000000000000" pitchFamily="49" charset="-128"/>
                <a:ea typeface="BIZ UDゴシック" panose="020B0400000000000000" pitchFamily="49" charset="-128"/>
              </a:rPr>
              <a:t>㎡以下をパッシブハウス（高断熱住宅）基準としている）</a:t>
            </a:r>
            <a:endParaRPr lang="en-US" altLang="ja-JP" sz="1200" dirty="0">
              <a:latin typeface="BIZ UDゴシック" panose="020B0400000000000000" pitchFamily="49" charset="-128"/>
              <a:ea typeface="BIZ UDゴシック" panose="020B0400000000000000" pitchFamily="49" charset="-128"/>
            </a:endParaRPr>
          </a:p>
        </p:txBody>
      </p:sp>
      <p:sp>
        <p:nvSpPr>
          <p:cNvPr id="21" name="コンテンツ プレースホルダー 2"/>
          <p:cNvSpPr txBox="1">
            <a:spLocks/>
          </p:cNvSpPr>
          <p:nvPr/>
        </p:nvSpPr>
        <p:spPr>
          <a:xfrm>
            <a:off x="7760042" y="4797195"/>
            <a:ext cx="1383957" cy="276725"/>
          </a:xfrm>
          <a:prstGeom prst="rect">
            <a:avLst/>
          </a:prstGeom>
          <a:solidFill>
            <a:schemeClr val="bg1">
              <a:lumMod val="95000"/>
            </a:schemeClr>
          </a:solidFill>
          <a:ln cmpd="dbl">
            <a:solidFill>
              <a:schemeClr val="tx1">
                <a:lumMod val="50000"/>
                <a:lumOff val="50000"/>
              </a:schemeClr>
            </a:solidFill>
          </a:ln>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ct val="150000"/>
              </a:lnSpc>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検討</a:t>
            </a:r>
            <a:endParaRPr lang="ja-JP" altLang="en-US" sz="1000" dirty="0">
              <a:latin typeface="BIZ UDゴシック" panose="020B0400000000000000" pitchFamily="49" charset="-128"/>
              <a:ea typeface="BIZ UDゴシック" panose="020B0400000000000000" pitchFamily="49" charset="-128"/>
            </a:endParaRPr>
          </a:p>
        </p:txBody>
      </p:sp>
      <p:sp>
        <p:nvSpPr>
          <p:cNvPr id="23" name="正方形/長方形 22"/>
          <p:cNvSpPr/>
          <p:nvPr/>
        </p:nvSpPr>
        <p:spPr>
          <a:xfrm>
            <a:off x="0" y="1279005"/>
            <a:ext cx="1400433" cy="343849"/>
          </a:xfrm>
          <a:prstGeom prst="rect">
            <a:avLst/>
          </a:prstGeom>
          <a:solidFill>
            <a:schemeClr val="accent6">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24" name="正方形/長方形 23"/>
          <p:cNvSpPr/>
          <p:nvPr/>
        </p:nvSpPr>
        <p:spPr>
          <a:xfrm>
            <a:off x="1" y="1279004"/>
            <a:ext cx="9143999" cy="1563050"/>
          </a:xfrm>
          <a:prstGeom prst="rect">
            <a:avLst/>
          </a:prstGeom>
          <a:solidFill>
            <a:schemeClr val="accent6">
              <a:lumMod val="40000"/>
              <a:lumOff val="60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BIZ UDゴシック" panose="020B0400000000000000" pitchFamily="49" charset="-128"/>
              <a:ea typeface="BIZ UDゴシック" panose="020B0400000000000000" pitchFamily="49" charset="-128"/>
            </a:endParaRPr>
          </a:p>
        </p:txBody>
      </p:sp>
      <p:sp>
        <p:nvSpPr>
          <p:cNvPr id="25" name="コンテンツ プレースホルダー 2"/>
          <p:cNvSpPr txBox="1">
            <a:spLocks/>
          </p:cNvSpPr>
          <p:nvPr/>
        </p:nvSpPr>
        <p:spPr>
          <a:xfrm>
            <a:off x="259491" y="1308116"/>
            <a:ext cx="8612659" cy="15339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buFont typeface="Arial" panose="020B0604020202020204" pitchFamily="34" charset="0"/>
              <a:buNone/>
            </a:pPr>
            <a:r>
              <a:rPr lang="en-US" altLang="ja-JP" sz="1800" dirty="0">
                <a:solidFill>
                  <a:schemeClr val="bg1"/>
                </a:solidFill>
                <a:latin typeface="BIZ UDゴシック" panose="020B0400000000000000" pitchFamily="49" charset="-128"/>
                <a:ea typeface="BIZ UDゴシック" panose="020B0400000000000000" pitchFamily="49" charset="-128"/>
              </a:rPr>
              <a:t>Check</a:t>
            </a:r>
            <a:r>
              <a:rPr lang="ja-JP" altLang="en-US" sz="1800" dirty="0">
                <a:solidFill>
                  <a:schemeClr val="bg1"/>
                </a:solidFill>
                <a:latin typeface="BIZ UDゴシック" panose="020B0400000000000000" pitchFamily="49" charset="-128"/>
                <a:ea typeface="BIZ UDゴシック" panose="020B0400000000000000" pitchFamily="49" charset="-128"/>
              </a:rPr>
              <a:t>９</a:t>
            </a:r>
            <a:endParaRPr lang="en-US" altLang="ja-JP" sz="1800" dirty="0">
              <a:solidFill>
                <a:schemeClr val="bg1"/>
              </a:solidFill>
              <a:latin typeface="BIZ UDゴシック" panose="020B0400000000000000" pitchFamily="49" charset="-128"/>
              <a:ea typeface="BIZ UDゴシック" panose="020B0400000000000000" pitchFamily="49" charset="-128"/>
            </a:endParaRPr>
          </a:p>
          <a:p>
            <a:pPr marL="0" indent="0">
              <a:buNone/>
            </a:pPr>
            <a:r>
              <a:rPr lang="ja-JP" altLang="en-US" sz="1400" dirty="0">
                <a:latin typeface="BIZ UDゴシック" panose="020B0400000000000000" pitchFamily="49" charset="-128"/>
                <a:ea typeface="BIZ UDゴシック" panose="020B0400000000000000" pitchFamily="49" charset="-128"/>
              </a:rPr>
              <a:t>　気密性能（㎠</a:t>
            </a:r>
            <a:r>
              <a:rPr lang="en-US" altLang="ja-JP" sz="1400" dirty="0">
                <a:latin typeface="BIZ UDゴシック" panose="020B0400000000000000" pitchFamily="49" charset="-128"/>
                <a:ea typeface="BIZ UDゴシック" panose="020B0400000000000000" pitchFamily="49" charset="-128"/>
              </a:rPr>
              <a:t>/</a:t>
            </a:r>
            <a:r>
              <a:rPr lang="ja-JP" altLang="en-US" sz="1400" dirty="0">
                <a:latin typeface="BIZ UDゴシック" panose="020B0400000000000000" pitchFamily="49" charset="-128"/>
                <a:ea typeface="BIZ UDゴシック" panose="020B0400000000000000" pitchFamily="49" charset="-128"/>
              </a:rPr>
              <a:t>㎡）の確保</a:t>
            </a:r>
            <a:r>
              <a:rPr lang="ja-JP" altLang="en-US" sz="1200" dirty="0">
                <a:latin typeface="BIZ UDゴシック" panose="020B0400000000000000" pitchFamily="49" charset="-128"/>
                <a:ea typeface="BIZ UDゴシック" panose="020B0400000000000000" pitchFamily="49" charset="-128"/>
              </a:rPr>
              <a:t>　</a:t>
            </a:r>
            <a:endParaRPr lang="en-US" altLang="ja-JP" sz="1200" dirty="0">
              <a:latin typeface="BIZ UDゴシック" panose="020B0400000000000000" pitchFamily="49" charset="-128"/>
              <a:ea typeface="BIZ UDゴシック" panose="020B0400000000000000" pitchFamily="49" charset="-128"/>
            </a:endParaRPr>
          </a:p>
          <a:p>
            <a:pPr marL="0" indent="0">
              <a:buNone/>
            </a:pPr>
            <a:r>
              <a:rPr lang="ja-JP" altLang="en-US" sz="1200" dirty="0">
                <a:latin typeface="BIZ UDゴシック" panose="020B0400000000000000" pitchFamily="49" charset="-128"/>
                <a:ea typeface="BIZ UDゴシック" panose="020B0400000000000000" pitchFamily="49" charset="-128"/>
              </a:rPr>
              <a:t>　　・</a:t>
            </a:r>
            <a:r>
              <a:rPr lang="en-US" altLang="ja-JP" sz="1200" dirty="0">
                <a:latin typeface="BIZ UDゴシック" panose="020B0400000000000000" pitchFamily="49" charset="-128"/>
                <a:ea typeface="BIZ UDゴシック" panose="020B0400000000000000" pitchFamily="49" charset="-128"/>
              </a:rPr>
              <a:t>1.0</a:t>
            </a:r>
            <a:r>
              <a:rPr lang="ja-JP" altLang="en-US" sz="1200" dirty="0">
                <a:latin typeface="BIZ UDゴシック" panose="020B0400000000000000" pitchFamily="49" charset="-128"/>
                <a:ea typeface="BIZ UDゴシック" panose="020B0400000000000000" pitchFamily="49" charset="-128"/>
              </a:rPr>
              <a:t>㎠</a:t>
            </a:r>
            <a:r>
              <a:rPr lang="en-US" altLang="ja-JP" sz="1200" dirty="0">
                <a:latin typeface="BIZ UDゴシック" panose="020B0400000000000000" pitchFamily="49" charset="-128"/>
                <a:ea typeface="BIZ UDゴシック" panose="020B0400000000000000" pitchFamily="49" charset="-128"/>
              </a:rPr>
              <a:t>/</a:t>
            </a:r>
            <a:r>
              <a:rPr lang="ja-JP" altLang="en-US" sz="1200" dirty="0">
                <a:latin typeface="BIZ UDゴシック" panose="020B0400000000000000" pitchFamily="49" charset="-128"/>
                <a:ea typeface="BIZ UDゴシック" panose="020B0400000000000000" pitchFamily="49" charset="-128"/>
              </a:rPr>
              <a:t>㎡以下とし、通気層を設ける等の結露の防止対策をすること</a:t>
            </a:r>
            <a:endParaRPr lang="en-US" altLang="ja-JP" sz="1200" dirty="0">
              <a:latin typeface="BIZ UDゴシック" panose="020B0400000000000000" pitchFamily="49" charset="-128"/>
              <a:ea typeface="BIZ UDゴシック" panose="020B0400000000000000" pitchFamily="49" charset="-128"/>
            </a:endParaRPr>
          </a:p>
        </p:txBody>
      </p:sp>
      <p:sp>
        <p:nvSpPr>
          <p:cNvPr id="27" name="コンテンツ プレースホルダー 2"/>
          <p:cNvSpPr txBox="1">
            <a:spLocks/>
          </p:cNvSpPr>
          <p:nvPr/>
        </p:nvSpPr>
        <p:spPr>
          <a:xfrm>
            <a:off x="7760044" y="1288893"/>
            <a:ext cx="1383957" cy="276723"/>
          </a:xfrm>
          <a:prstGeom prst="rect">
            <a:avLst/>
          </a:prstGeom>
          <a:solidFill>
            <a:schemeClr val="bg1">
              <a:lumMod val="95000"/>
            </a:schemeClr>
          </a:solidFill>
          <a:ln cmpd="dbl">
            <a:solidFill>
              <a:schemeClr val="tx1">
                <a:lumMod val="50000"/>
                <a:lumOff val="50000"/>
              </a:schemeClr>
            </a:solidFill>
          </a:ln>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ct val="150000"/>
              </a:lnSpc>
              <a:buFont typeface="Arial" panose="020B0604020202020204" pitchFamily="34" charset="0"/>
              <a:buNone/>
            </a:pPr>
            <a:r>
              <a:rPr lang="ja-JP" altLang="en-US" sz="1200" dirty="0">
                <a:latin typeface="BIZ UDゴシック" panose="020B0400000000000000" pitchFamily="49" charset="-128"/>
                <a:ea typeface="BIZ UDゴシック" panose="020B0400000000000000" pitchFamily="49" charset="-128"/>
              </a:rPr>
              <a:t>□　適合</a:t>
            </a:r>
            <a:endParaRPr lang="ja-JP" altLang="en-US" sz="1000" dirty="0">
              <a:latin typeface="BIZ UDゴシック" panose="020B0400000000000000" pitchFamily="49" charset="-128"/>
              <a:ea typeface="BIZ UDゴシック" panose="020B0400000000000000" pitchFamily="49" charset="-128"/>
            </a:endParaRPr>
          </a:p>
        </p:txBody>
      </p:sp>
      <p:sp>
        <p:nvSpPr>
          <p:cNvPr id="2" name="スライド番号プレースホルダー 1"/>
          <p:cNvSpPr>
            <a:spLocks noGrp="1"/>
          </p:cNvSpPr>
          <p:nvPr>
            <p:ph type="sldNum" sz="quarter" idx="12"/>
          </p:nvPr>
        </p:nvSpPr>
        <p:spPr>
          <a:xfrm>
            <a:off x="7086600" y="6484823"/>
            <a:ext cx="2057400" cy="365125"/>
          </a:xfrm>
        </p:spPr>
        <p:txBody>
          <a:bodyPr/>
          <a:lstStyle/>
          <a:p>
            <a:fld id="{9596C9B7-AB3B-4613-B0B3-09F8EBDE438A}" type="slidenum">
              <a:rPr kumimoji="1" lang="ja-JP" altLang="en-US" smtClean="0"/>
              <a:t>8</a:t>
            </a:fld>
            <a:endParaRPr kumimoji="1" lang="ja-JP" altLang="en-US" dirty="0"/>
          </a:p>
        </p:txBody>
      </p:sp>
      <p:sp>
        <p:nvSpPr>
          <p:cNvPr id="28" name="テキスト ボックス 27"/>
          <p:cNvSpPr txBox="1"/>
          <p:nvPr/>
        </p:nvSpPr>
        <p:spPr>
          <a:xfrm>
            <a:off x="1270686" y="1345855"/>
            <a:ext cx="1206844" cy="276999"/>
          </a:xfrm>
          <a:prstGeom prst="rect">
            <a:avLst/>
          </a:prstGeom>
          <a:noFill/>
        </p:spPr>
        <p:txBody>
          <a:bodyPr wrap="square" rtlCol="0">
            <a:spAutoFit/>
          </a:bodyPr>
          <a:lstStyle/>
          <a:p>
            <a:pPr algn="ctr"/>
            <a:r>
              <a:rPr lang="ja-JP" altLang="en-US" sz="1200" dirty="0">
                <a:latin typeface="BIZ UDゴシック" panose="020B0400000000000000" pitchFamily="49" charset="-128"/>
                <a:ea typeface="BIZ UDゴシック" panose="020B0400000000000000" pitchFamily="49" charset="-128"/>
              </a:rPr>
              <a:t>≪指針</a:t>
            </a:r>
            <a:r>
              <a:rPr lang="en-US" altLang="ja-JP" sz="1200" dirty="0">
                <a:latin typeface="BIZ UDゴシック" panose="020B0400000000000000" pitchFamily="49" charset="-128"/>
                <a:ea typeface="BIZ UDゴシック" panose="020B0400000000000000" pitchFamily="49" charset="-128"/>
              </a:rPr>
              <a:t>P48</a:t>
            </a:r>
            <a:r>
              <a:rPr lang="ja-JP" altLang="en-US" sz="1200" dirty="0">
                <a:latin typeface="BIZ UDゴシック" panose="020B0400000000000000" pitchFamily="49" charset="-128"/>
                <a:ea typeface="BIZ UDゴシック" panose="020B0400000000000000" pitchFamily="49" charset="-128"/>
              </a:rPr>
              <a:t>≫</a:t>
            </a:r>
            <a:endParaRPr lang="en-US" altLang="ja-JP" sz="1200" dirty="0">
              <a:latin typeface="BIZ UDゴシック" panose="020B0400000000000000" pitchFamily="49" charset="-128"/>
              <a:ea typeface="BIZ UDゴシック" panose="020B0400000000000000" pitchFamily="49" charset="-128"/>
            </a:endParaRPr>
          </a:p>
        </p:txBody>
      </p:sp>
      <p:sp>
        <p:nvSpPr>
          <p:cNvPr id="29" name="テキスト ボックス 28"/>
          <p:cNvSpPr txBox="1"/>
          <p:nvPr/>
        </p:nvSpPr>
        <p:spPr>
          <a:xfrm>
            <a:off x="1270686" y="3112344"/>
            <a:ext cx="1206844" cy="276999"/>
          </a:xfrm>
          <a:prstGeom prst="rect">
            <a:avLst/>
          </a:prstGeom>
          <a:noFill/>
        </p:spPr>
        <p:txBody>
          <a:bodyPr wrap="square" rtlCol="0">
            <a:spAutoFit/>
          </a:bodyPr>
          <a:lstStyle/>
          <a:p>
            <a:pPr algn="ctr"/>
            <a:r>
              <a:rPr lang="ja-JP" altLang="en-US" sz="1200" dirty="0">
                <a:latin typeface="BIZ UDゴシック" panose="020B0400000000000000" pitchFamily="49" charset="-128"/>
                <a:ea typeface="BIZ UDゴシック" panose="020B0400000000000000" pitchFamily="49" charset="-128"/>
              </a:rPr>
              <a:t>≪指針</a:t>
            </a:r>
            <a:r>
              <a:rPr lang="en-US" altLang="ja-JP" sz="1200" dirty="0">
                <a:latin typeface="BIZ UDゴシック" panose="020B0400000000000000" pitchFamily="49" charset="-128"/>
                <a:ea typeface="BIZ UDゴシック" panose="020B0400000000000000" pitchFamily="49" charset="-128"/>
              </a:rPr>
              <a:t>P48</a:t>
            </a:r>
            <a:r>
              <a:rPr lang="ja-JP" altLang="en-US" sz="1200" dirty="0">
                <a:latin typeface="BIZ UDゴシック" panose="020B0400000000000000" pitchFamily="49" charset="-128"/>
                <a:ea typeface="BIZ UDゴシック" panose="020B0400000000000000" pitchFamily="49" charset="-128"/>
              </a:rPr>
              <a:t>≫</a:t>
            </a:r>
            <a:endParaRPr lang="en-US" altLang="ja-JP" sz="1200" dirty="0">
              <a:latin typeface="BIZ UDゴシック" panose="020B0400000000000000" pitchFamily="49" charset="-128"/>
              <a:ea typeface="BIZ UDゴシック" panose="020B0400000000000000" pitchFamily="49" charset="-128"/>
            </a:endParaRPr>
          </a:p>
        </p:txBody>
      </p:sp>
      <p:sp>
        <p:nvSpPr>
          <p:cNvPr id="31" name="テキスト ボックス 30"/>
          <p:cNvSpPr txBox="1"/>
          <p:nvPr/>
        </p:nvSpPr>
        <p:spPr>
          <a:xfrm>
            <a:off x="1270686" y="4828389"/>
            <a:ext cx="1206844" cy="276999"/>
          </a:xfrm>
          <a:prstGeom prst="rect">
            <a:avLst/>
          </a:prstGeom>
          <a:noFill/>
        </p:spPr>
        <p:txBody>
          <a:bodyPr wrap="square" rtlCol="0">
            <a:spAutoFit/>
          </a:bodyPr>
          <a:lstStyle/>
          <a:p>
            <a:pPr algn="ctr"/>
            <a:r>
              <a:rPr lang="ja-JP" altLang="en-US" sz="1200" dirty="0">
                <a:latin typeface="BIZ UDゴシック" panose="020B0400000000000000" pitchFamily="49" charset="-128"/>
                <a:ea typeface="BIZ UDゴシック" panose="020B0400000000000000" pitchFamily="49" charset="-128"/>
              </a:rPr>
              <a:t>≪指針</a:t>
            </a:r>
            <a:r>
              <a:rPr lang="en-US" altLang="ja-JP" sz="1200" dirty="0">
                <a:latin typeface="BIZ UDゴシック" panose="020B0400000000000000" pitchFamily="49" charset="-128"/>
                <a:ea typeface="BIZ UDゴシック" panose="020B0400000000000000" pitchFamily="49" charset="-128"/>
              </a:rPr>
              <a:t>P48</a:t>
            </a:r>
            <a:r>
              <a:rPr lang="ja-JP" altLang="en-US" sz="1200" dirty="0">
                <a:latin typeface="BIZ UDゴシック" panose="020B0400000000000000" pitchFamily="49" charset="-128"/>
                <a:ea typeface="BIZ UDゴシック" panose="020B0400000000000000" pitchFamily="49" charset="-128"/>
              </a:rPr>
              <a:t>≫</a:t>
            </a:r>
            <a:endParaRPr lang="en-US" altLang="ja-JP" sz="1200" dirty="0">
              <a:latin typeface="BIZ UDゴシック" panose="020B0400000000000000" pitchFamily="49" charset="-128"/>
              <a:ea typeface="BIZ UDゴシック" panose="020B0400000000000000" pitchFamily="49" charset="-128"/>
            </a:endParaRPr>
          </a:p>
        </p:txBody>
      </p:sp>
      <p:sp>
        <p:nvSpPr>
          <p:cNvPr id="32" name="コンテンツ プレースホルダー 2"/>
          <p:cNvSpPr txBox="1">
            <a:spLocks/>
          </p:cNvSpPr>
          <p:nvPr/>
        </p:nvSpPr>
        <p:spPr>
          <a:xfrm>
            <a:off x="6376085" y="1279003"/>
            <a:ext cx="1383957" cy="661835"/>
          </a:xfrm>
          <a:prstGeom prst="rect">
            <a:avLst/>
          </a:prstGeom>
          <a:solidFill>
            <a:schemeClr val="bg1">
              <a:lumMod val="95000"/>
            </a:schemeClr>
          </a:solidFill>
          <a:ln cmpd="dbl">
            <a:solidFill>
              <a:schemeClr val="tx1">
                <a:lumMod val="50000"/>
                <a:lumOff val="50000"/>
              </a:schemeClr>
            </a:solidFill>
          </a:ln>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ct val="150000"/>
              </a:lnSpc>
              <a:buFont typeface="Arial" panose="020B0604020202020204" pitchFamily="34" charset="0"/>
              <a:buNone/>
            </a:pPr>
            <a:endParaRPr lang="en-US" altLang="ja-JP" sz="1200" dirty="0">
              <a:latin typeface="BIZ UDゴシック" panose="020B0400000000000000" pitchFamily="49" charset="-128"/>
              <a:ea typeface="BIZ UDゴシック" panose="020B0400000000000000" pitchFamily="49" charset="-128"/>
            </a:endParaRPr>
          </a:p>
        </p:txBody>
      </p:sp>
      <p:sp>
        <p:nvSpPr>
          <p:cNvPr id="33" name="テキスト ボックス 32"/>
          <p:cNvSpPr txBox="1"/>
          <p:nvPr/>
        </p:nvSpPr>
        <p:spPr>
          <a:xfrm>
            <a:off x="6376084" y="1288617"/>
            <a:ext cx="1383958" cy="276999"/>
          </a:xfrm>
          <a:prstGeom prst="rect">
            <a:avLst/>
          </a:prstGeom>
          <a:solidFill>
            <a:schemeClr val="tx1">
              <a:lumMod val="50000"/>
              <a:lumOff val="50000"/>
            </a:schemeClr>
          </a:solidFill>
        </p:spPr>
        <p:txBody>
          <a:bodyPr wrap="square" rtlCol="0">
            <a:spAutoFit/>
          </a:bodyPr>
          <a:lstStyle/>
          <a:p>
            <a:pPr algn="ctr"/>
            <a:r>
              <a:rPr kumimoji="1" lang="ja-JP" altLang="en-US" sz="1200" b="1" dirty="0">
                <a:solidFill>
                  <a:schemeClr val="bg1"/>
                </a:solidFill>
              </a:rPr>
              <a:t>設計値</a:t>
            </a:r>
          </a:p>
        </p:txBody>
      </p:sp>
      <p:sp>
        <p:nvSpPr>
          <p:cNvPr id="34" name="コンテンツ プレースホルダー 2"/>
          <p:cNvSpPr txBox="1">
            <a:spLocks/>
          </p:cNvSpPr>
          <p:nvPr/>
        </p:nvSpPr>
        <p:spPr>
          <a:xfrm>
            <a:off x="6376084" y="4787307"/>
            <a:ext cx="1383957" cy="661835"/>
          </a:xfrm>
          <a:prstGeom prst="rect">
            <a:avLst/>
          </a:prstGeom>
          <a:solidFill>
            <a:schemeClr val="bg1">
              <a:lumMod val="95000"/>
            </a:schemeClr>
          </a:solidFill>
          <a:ln cmpd="dbl">
            <a:solidFill>
              <a:schemeClr val="tx1">
                <a:lumMod val="50000"/>
                <a:lumOff val="50000"/>
              </a:schemeClr>
            </a:solidFill>
          </a:ln>
        </p:spPr>
        <p:txBody>
          <a:bodyPr vert="horz" wrap="square"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lnSpc>
                <a:spcPct val="150000"/>
              </a:lnSpc>
              <a:buFont typeface="Arial" panose="020B0604020202020204" pitchFamily="34" charset="0"/>
              <a:buNone/>
            </a:pPr>
            <a:endParaRPr lang="en-US" altLang="ja-JP" sz="1200" dirty="0">
              <a:latin typeface="BIZ UDゴシック" panose="020B0400000000000000" pitchFamily="49" charset="-128"/>
              <a:ea typeface="BIZ UDゴシック" panose="020B0400000000000000" pitchFamily="49" charset="-128"/>
            </a:endParaRPr>
          </a:p>
        </p:txBody>
      </p:sp>
      <p:sp>
        <p:nvSpPr>
          <p:cNvPr id="35" name="テキスト ボックス 34"/>
          <p:cNvSpPr txBox="1"/>
          <p:nvPr/>
        </p:nvSpPr>
        <p:spPr>
          <a:xfrm>
            <a:off x="6376083" y="4796921"/>
            <a:ext cx="1383958" cy="276999"/>
          </a:xfrm>
          <a:prstGeom prst="rect">
            <a:avLst/>
          </a:prstGeom>
          <a:solidFill>
            <a:schemeClr val="tx1">
              <a:lumMod val="50000"/>
              <a:lumOff val="50000"/>
            </a:schemeClr>
          </a:solidFill>
        </p:spPr>
        <p:txBody>
          <a:bodyPr wrap="square" rtlCol="0">
            <a:spAutoFit/>
          </a:bodyPr>
          <a:lstStyle/>
          <a:p>
            <a:pPr algn="ctr"/>
            <a:r>
              <a:rPr kumimoji="1" lang="ja-JP" altLang="en-US" sz="1200" b="1" dirty="0">
                <a:solidFill>
                  <a:schemeClr val="bg1"/>
                </a:solidFill>
              </a:rPr>
              <a:t>設計値</a:t>
            </a:r>
          </a:p>
        </p:txBody>
      </p:sp>
    </p:spTree>
    <p:extLst>
      <p:ext uri="{BB962C8B-B14F-4D97-AF65-F5344CB8AC3E}">
        <p14:creationId xmlns:p14="http://schemas.microsoft.com/office/powerpoint/2010/main" val="47381641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1068</TotalTime>
  <Words>1686</Words>
  <Application>Microsoft Office PowerPoint</Application>
  <PresentationFormat>画面に合わせる (4:3)</PresentationFormat>
  <Paragraphs>221</Paragraphs>
  <Slides>8</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BIZ UDゴシック</vt:lpstr>
      <vt:lpstr>游ゴシック</vt:lpstr>
      <vt:lpstr>Arial</vt:lpstr>
      <vt:lpstr>Calibri</vt:lpstr>
      <vt:lpstr>Calibri Light</vt:lpstr>
      <vt:lpstr>Office テーマ</vt:lpstr>
      <vt:lpstr>信州健康ゼロエネ住宅指針 チェックリスト</vt:lpstr>
      <vt:lpstr>Ⅳ 基準編</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信州健康ゼロエネ住宅指針チェックリスト</dc:title>
  <dc:creator>Administrator</dc:creator>
  <cp:lastModifiedBy>山田　丈</cp:lastModifiedBy>
  <cp:revision>86</cp:revision>
  <cp:lastPrinted>2022-05-23T11:37:20Z</cp:lastPrinted>
  <dcterms:created xsi:type="dcterms:W3CDTF">2022-04-18T02:06:27Z</dcterms:created>
  <dcterms:modified xsi:type="dcterms:W3CDTF">2022-05-23T11:37:42Z</dcterms:modified>
</cp:coreProperties>
</file>