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8"/>
  </p:notesMasterIdLst>
  <p:handoutMasterIdLst>
    <p:handoutMasterId r:id="rId19"/>
  </p:handoutMasterIdLst>
  <p:sldIdLst>
    <p:sldId id="257" r:id="rId2"/>
    <p:sldId id="258" r:id="rId3"/>
    <p:sldId id="259" r:id="rId4"/>
    <p:sldId id="260" r:id="rId5"/>
    <p:sldId id="261" r:id="rId6"/>
    <p:sldId id="262" r:id="rId7"/>
    <p:sldId id="264" r:id="rId8"/>
    <p:sldId id="265" r:id="rId9"/>
    <p:sldId id="266" r:id="rId10"/>
    <p:sldId id="268" r:id="rId11"/>
    <p:sldId id="269" r:id="rId12"/>
    <p:sldId id="270" r:id="rId13"/>
    <p:sldId id="271" r:id="rId14"/>
    <p:sldId id="272" r:id="rId15"/>
    <p:sldId id="273" r:id="rId16"/>
    <p:sldId id="274" r:id="rId17"/>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40" autoAdjust="0"/>
    <p:restoredTop sz="94660"/>
  </p:normalViewPr>
  <p:slideViewPr>
    <p:cSldViewPr snapToGrid="0">
      <p:cViewPr varScale="1">
        <p:scale>
          <a:sx n="107" d="100"/>
          <a:sy n="107" d="100"/>
        </p:scale>
        <p:origin x="163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056E0873-2F84-40C5-AC93-A9CE6518CD45}" type="datetimeFigureOut">
              <a:rPr kumimoji="1" lang="ja-JP" altLang="en-US" smtClean="0"/>
              <a:t>2026/5/15</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AD576F46-7C99-4DD9-9069-EEF9888A9742}" type="slidenum">
              <a:rPr kumimoji="1" lang="ja-JP" altLang="en-US" smtClean="0"/>
              <a:t>‹#›</a:t>
            </a:fld>
            <a:endParaRPr kumimoji="1" lang="ja-JP" altLang="en-US"/>
          </a:p>
        </p:txBody>
      </p:sp>
    </p:spTree>
    <p:extLst>
      <p:ext uri="{BB962C8B-B14F-4D97-AF65-F5344CB8AC3E}">
        <p14:creationId xmlns:p14="http://schemas.microsoft.com/office/powerpoint/2010/main" val="5853060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E87E5AC7-DAC1-474E-9A5F-66969D22A71B}" type="datetimeFigureOut">
              <a:rPr kumimoji="1" lang="ja-JP" altLang="en-US" smtClean="0"/>
              <a:t>2026/5/15</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35C119DF-1DA0-4A2C-A570-A737444475E3}" type="slidenum">
              <a:rPr kumimoji="1" lang="ja-JP" altLang="en-US" smtClean="0"/>
              <a:t>‹#›</a:t>
            </a:fld>
            <a:endParaRPr kumimoji="1" lang="ja-JP" altLang="en-US"/>
          </a:p>
        </p:txBody>
      </p:sp>
    </p:spTree>
    <p:extLst>
      <p:ext uri="{BB962C8B-B14F-4D97-AF65-F5344CB8AC3E}">
        <p14:creationId xmlns:p14="http://schemas.microsoft.com/office/powerpoint/2010/main" val="232544206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ADA53A9-748D-4984-9424-4069322E9107}" type="datetime1">
              <a:rPr kumimoji="1" lang="ja-JP" altLang="en-US" smtClean="0"/>
              <a:t>2026/5/15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96C9B7-AB3B-4613-B0B3-09F8EBDE438A}" type="slidenum">
              <a:rPr kumimoji="1" lang="ja-JP" altLang="en-US" smtClean="0"/>
              <a:t>‹#›</a:t>
            </a:fld>
            <a:endParaRPr kumimoji="1" lang="ja-JP" altLang="en-US"/>
          </a:p>
        </p:txBody>
      </p:sp>
    </p:spTree>
    <p:extLst>
      <p:ext uri="{BB962C8B-B14F-4D97-AF65-F5344CB8AC3E}">
        <p14:creationId xmlns:p14="http://schemas.microsoft.com/office/powerpoint/2010/main" val="266651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CF73408-9289-4BEB-A844-6A70BFAE40CE}" type="datetime1">
              <a:rPr kumimoji="1" lang="ja-JP" altLang="en-US" smtClean="0"/>
              <a:t>2026/5/15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96C9B7-AB3B-4613-B0B3-09F8EBDE438A}" type="slidenum">
              <a:rPr kumimoji="1" lang="ja-JP" altLang="en-US" smtClean="0"/>
              <a:t>‹#›</a:t>
            </a:fld>
            <a:endParaRPr kumimoji="1" lang="ja-JP" altLang="en-US"/>
          </a:p>
        </p:txBody>
      </p:sp>
    </p:spTree>
    <p:extLst>
      <p:ext uri="{BB962C8B-B14F-4D97-AF65-F5344CB8AC3E}">
        <p14:creationId xmlns:p14="http://schemas.microsoft.com/office/powerpoint/2010/main" val="3044948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96DF562-9E24-4B81-9F0D-FF4985763254}" type="datetime1">
              <a:rPr kumimoji="1" lang="ja-JP" altLang="en-US" smtClean="0"/>
              <a:t>2026/5/15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96C9B7-AB3B-4613-B0B3-09F8EBDE438A}" type="slidenum">
              <a:rPr kumimoji="1" lang="ja-JP" altLang="en-US" smtClean="0"/>
              <a:t>‹#›</a:t>
            </a:fld>
            <a:endParaRPr kumimoji="1" lang="ja-JP" altLang="en-US"/>
          </a:p>
        </p:txBody>
      </p:sp>
    </p:spTree>
    <p:extLst>
      <p:ext uri="{BB962C8B-B14F-4D97-AF65-F5344CB8AC3E}">
        <p14:creationId xmlns:p14="http://schemas.microsoft.com/office/powerpoint/2010/main" val="595899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20E4993-15E5-4CD7-9DFA-BEF65A69285A}" type="datetime1">
              <a:rPr kumimoji="1" lang="ja-JP" altLang="en-US" smtClean="0"/>
              <a:t>2026/5/15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96C9B7-AB3B-4613-B0B3-09F8EBDE438A}" type="slidenum">
              <a:rPr kumimoji="1" lang="ja-JP" altLang="en-US" smtClean="0"/>
              <a:t>‹#›</a:t>
            </a:fld>
            <a:endParaRPr kumimoji="1" lang="ja-JP" altLang="en-US"/>
          </a:p>
        </p:txBody>
      </p:sp>
    </p:spTree>
    <p:extLst>
      <p:ext uri="{BB962C8B-B14F-4D97-AF65-F5344CB8AC3E}">
        <p14:creationId xmlns:p14="http://schemas.microsoft.com/office/powerpoint/2010/main" val="4174099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96D6BF2-4E22-4A2B-9C2B-7998C9267E0E}" type="datetime1">
              <a:rPr kumimoji="1" lang="ja-JP" altLang="en-US" smtClean="0"/>
              <a:t>2026/5/15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96C9B7-AB3B-4613-B0B3-09F8EBDE438A}" type="slidenum">
              <a:rPr kumimoji="1" lang="ja-JP" altLang="en-US" smtClean="0"/>
              <a:t>‹#›</a:t>
            </a:fld>
            <a:endParaRPr kumimoji="1" lang="ja-JP" altLang="en-US"/>
          </a:p>
        </p:txBody>
      </p:sp>
    </p:spTree>
    <p:extLst>
      <p:ext uri="{BB962C8B-B14F-4D97-AF65-F5344CB8AC3E}">
        <p14:creationId xmlns:p14="http://schemas.microsoft.com/office/powerpoint/2010/main" val="533760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8ABC189-583A-4D7B-A2A5-39054054693B}" type="datetime1">
              <a:rPr kumimoji="1" lang="ja-JP" altLang="en-US" smtClean="0"/>
              <a:t>2026/5/15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96C9B7-AB3B-4613-B0B3-09F8EBDE438A}" type="slidenum">
              <a:rPr kumimoji="1" lang="ja-JP" altLang="en-US" smtClean="0"/>
              <a:t>‹#›</a:t>
            </a:fld>
            <a:endParaRPr kumimoji="1" lang="ja-JP" altLang="en-US"/>
          </a:p>
        </p:txBody>
      </p:sp>
    </p:spTree>
    <p:extLst>
      <p:ext uri="{BB962C8B-B14F-4D97-AF65-F5344CB8AC3E}">
        <p14:creationId xmlns:p14="http://schemas.microsoft.com/office/powerpoint/2010/main" val="2057075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BB07803-EAAF-4C1D-94E4-7A6BBB5BE0DC}" type="datetime1">
              <a:rPr kumimoji="1" lang="ja-JP" altLang="en-US" smtClean="0"/>
              <a:t>2026/5/15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596C9B7-AB3B-4613-B0B3-09F8EBDE438A}" type="slidenum">
              <a:rPr kumimoji="1" lang="ja-JP" altLang="en-US" smtClean="0"/>
              <a:t>‹#›</a:t>
            </a:fld>
            <a:endParaRPr kumimoji="1" lang="ja-JP" altLang="en-US"/>
          </a:p>
        </p:txBody>
      </p:sp>
    </p:spTree>
    <p:extLst>
      <p:ext uri="{BB962C8B-B14F-4D97-AF65-F5344CB8AC3E}">
        <p14:creationId xmlns:p14="http://schemas.microsoft.com/office/powerpoint/2010/main" val="2337199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48563CE-A898-4BB7-B3A7-358F9848052D}" type="datetime1">
              <a:rPr kumimoji="1" lang="ja-JP" altLang="en-US" smtClean="0"/>
              <a:t>2026/5/15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596C9B7-AB3B-4613-B0B3-09F8EBDE438A}" type="slidenum">
              <a:rPr kumimoji="1" lang="ja-JP" altLang="en-US" smtClean="0"/>
              <a:t>‹#›</a:t>
            </a:fld>
            <a:endParaRPr kumimoji="1" lang="ja-JP" altLang="en-US"/>
          </a:p>
        </p:txBody>
      </p:sp>
    </p:spTree>
    <p:extLst>
      <p:ext uri="{BB962C8B-B14F-4D97-AF65-F5344CB8AC3E}">
        <p14:creationId xmlns:p14="http://schemas.microsoft.com/office/powerpoint/2010/main" val="2918829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93193E-C861-49E7-92A4-85E80F551497}" type="datetime1">
              <a:rPr kumimoji="1" lang="ja-JP" altLang="en-US" smtClean="0"/>
              <a:t>2026/5/15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596C9B7-AB3B-4613-B0B3-09F8EBDE438A}" type="slidenum">
              <a:rPr kumimoji="1" lang="ja-JP" altLang="en-US" smtClean="0"/>
              <a:t>‹#›</a:t>
            </a:fld>
            <a:endParaRPr kumimoji="1" lang="ja-JP" altLang="en-US"/>
          </a:p>
        </p:txBody>
      </p:sp>
    </p:spTree>
    <p:extLst>
      <p:ext uri="{BB962C8B-B14F-4D97-AF65-F5344CB8AC3E}">
        <p14:creationId xmlns:p14="http://schemas.microsoft.com/office/powerpoint/2010/main" val="340138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A839BDE-CADC-4AF5-AB92-38BBBCF457D2}" type="datetime1">
              <a:rPr kumimoji="1" lang="ja-JP" altLang="en-US" smtClean="0"/>
              <a:t>2026/5/15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96C9B7-AB3B-4613-B0B3-09F8EBDE438A}" type="slidenum">
              <a:rPr kumimoji="1" lang="ja-JP" altLang="en-US" smtClean="0"/>
              <a:t>‹#›</a:t>
            </a:fld>
            <a:endParaRPr kumimoji="1" lang="ja-JP" altLang="en-US"/>
          </a:p>
        </p:txBody>
      </p:sp>
    </p:spTree>
    <p:extLst>
      <p:ext uri="{BB962C8B-B14F-4D97-AF65-F5344CB8AC3E}">
        <p14:creationId xmlns:p14="http://schemas.microsoft.com/office/powerpoint/2010/main" val="3267579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AF0F0F-E588-413C-A84E-36187C1FB424}" type="datetime1">
              <a:rPr kumimoji="1" lang="ja-JP" altLang="en-US" smtClean="0"/>
              <a:t>2026/5/15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96C9B7-AB3B-4613-B0B3-09F8EBDE438A}" type="slidenum">
              <a:rPr kumimoji="1" lang="ja-JP" altLang="en-US" smtClean="0"/>
              <a:t>‹#›</a:t>
            </a:fld>
            <a:endParaRPr kumimoji="1" lang="ja-JP" altLang="en-US"/>
          </a:p>
        </p:txBody>
      </p:sp>
    </p:spTree>
    <p:extLst>
      <p:ext uri="{BB962C8B-B14F-4D97-AF65-F5344CB8AC3E}">
        <p14:creationId xmlns:p14="http://schemas.microsoft.com/office/powerpoint/2010/main" val="2913985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EA1C16-425B-4967-A37D-0B2478121F37}" type="datetime1">
              <a:rPr kumimoji="1" lang="ja-JP" altLang="en-US" smtClean="0"/>
              <a:t>2026/5/15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96C9B7-AB3B-4613-B0B3-09F8EBDE438A}" type="slidenum">
              <a:rPr kumimoji="1" lang="ja-JP" altLang="en-US" smtClean="0"/>
              <a:t>‹#›</a:t>
            </a:fld>
            <a:endParaRPr kumimoji="1" lang="ja-JP" altLang="en-US" dirty="0"/>
          </a:p>
        </p:txBody>
      </p:sp>
    </p:spTree>
    <p:extLst>
      <p:ext uri="{BB962C8B-B14F-4D97-AF65-F5344CB8AC3E}">
        <p14:creationId xmlns:p14="http://schemas.microsoft.com/office/powerpoint/2010/main" val="40472915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9144000" cy="1472514"/>
          </a:xfrm>
          <a:solidFill>
            <a:schemeClr val="tx2">
              <a:lumMod val="40000"/>
              <a:lumOff val="60000"/>
            </a:schemeClr>
          </a:solidFill>
        </p:spPr>
        <p:txBody>
          <a:bodyPr>
            <a:normAutofit/>
          </a:bodyPr>
          <a:lstStyle/>
          <a:p>
            <a:pPr algn="ctr"/>
            <a:r>
              <a:rPr kumimoji="1" lang="ja-JP" altLang="en-US" sz="4000" dirty="0">
                <a:solidFill>
                  <a:schemeClr val="bg1"/>
                </a:solidFill>
                <a:latin typeface="BIZ UDゴシック" panose="020B0400000000000000" pitchFamily="49" charset="-128"/>
                <a:ea typeface="BIZ UDゴシック" panose="020B0400000000000000" pitchFamily="49" charset="-128"/>
              </a:rPr>
              <a:t>信州健康ゼロエネ住宅指針</a:t>
            </a:r>
            <a:br>
              <a:rPr lang="en-US" altLang="ja-JP" sz="4000" dirty="0">
                <a:solidFill>
                  <a:schemeClr val="bg1"/>
                </a:solidFill>
                <a:latin typeface="BIZ UDゴシック" panose="020B0400000000000000" pitchFamily="49" charset="-128"/>
                <a:ea typeface="BIZ UDゴシック" panose="020B0400000000000000" pitchFamily="49" charset="-128"/>
              </a:rPr>
            </a:br>
            <a:r>
              <a:rPr kumimoji="1" lang="ja-JP" altLang="en-US" sz="4000" dirty="0">
                <a:solidFill>
                  <a:schemeClr val="bg1"/>
                </a:solidFill>
                <a:latin typeface="BIZ UDゴシック" panose="020B0400000000000000" pitchFamily="49" charset="-128"/>
                <a:ea typeface="BIZ UDゴシック" panose="020B0400000000000000" pitchFamily="49" charset="-128"/>
              </a:rPr>
              <a:t>チェックリスト</a:t>
            </a:r>
          </a:p>
        </p:txBody>
      </p:sp>
      <p:sp>
        <p:nvSpPr>
          <p:cNvPr id="3" name="コンテンツ プレースホルダー 2"/>
          <p:cNvSpPr>
            <a:spLocks noGrp="1"/>
          </p:cNvSpPr>
          <p:nvPr>
            <p:ph idx="1"/>
          </p:nvPr>
        </p:nvSpPr>
        <p:spPr>
          <a:xfrm>
            <a:off x="0" y="1729948"/>
            <a:ext cx="9144000" cy="3715263"/>
          </a:xfrm>
        </p:spPr>
        <p:txBody>
          <a:bodyPr/>
          <a:lstStyle/>
          <a:p>
            <a:pPr marL="0" indent="0">
              <a:buNone/>
            </a:pPr>
            <a:endParaRPr lang="en-US" altLang="ja-JP" dirty="0">
              <a:solidFill>
                <a:schemeClr val="tx1">
                  <a:lumMod val="65000"/>
                  <a:lumOff val="35000"/>
                </a:schemeClr>
              </a:solidFill>
              <a:latin typeface="BIZ UDゴシック" panose="020B0400000000000000" pitchFamily="49" charset="-128"/>
              <a:ea typeface="BIZ UDゴシック" panose="020B0400000000000000" pitchFamily="49" charset="-128"/>
            </a:endParaRPr>
          </a:p>
          <a:p>
            <a:pPr marL="0" indent="0">
              <a:buNone/>
            </a:pPr>
            <a:r>
              <a:rPr lang="ja-JP" altLang="en-US" dirty="0">
                <a:solidFill>
                  <a:schemeClr val="tx1">
                    <a:lumMod val="65000"/>
                    <a:lumOff val="35000"/>
                  </a:schemeClr>
                </a:solidFill>
                <a:latin typeface="BIZ UDゴシック" panose="020B0400000000000000" pitchFamily="49" charset="-128"/>
                <a:ea typeface="BIZ UDゴシック" panose="020B0400000000000000" pitchFamily="49" charset="-128"/>
              </a:rPr>
              <a:t>　　</a:t>
            </a:r>
            <a:endParaRPr lang="en-US" altLang="ja-JP" dirty="0">
              <a:solidFill>
                <a:schemeClr val="tx1">
                  <a:lumMod val="65000"/>
                  <a:lumOff val="35000"/>
                </a:schemeClr>
              </a:solidFill>
              <a:latin typeface="BIZ UDゴシック" panose="020B0400000000000000" pitchFamily="49" charset="-128"/>
              <a:ea typeface="BIZ UDゴシック" panose="020B0400000000000000" pitchFamily="49" charset="-128"/>
            </a:endParaRPr>
          </a:p>
          <a:p>
            <a:pPr marL="0" indent="0">
              <a:buNone/>
            </a:pPr>
            <a:r>
              <a:rPr lang="ja-JP" altLang="en-US" dirty="0">
                <a:solidFill>
                  <a:schemeClr val="tx1">
                    <a:lumMod val="65000"/>
                    <a:lumOff val="35000"/>
                  </a:schemeClr>
                </a:solidFill>
                <a:latin typeface="BIZ UDゴシック" panose="020B0400000000000000" pitchFamily="49" charset="-128"/>
                <a:ea typeface="BIZ UDゴシック" panose="020B0400000000000000" pitchFamily="49" charset="-128"/>
              </a:rPr>
              <a:t>　　</a:t>
            </a:r>
            <a:r>
              <a:rPr lang="ja-JP" altLang="en-US" dirty="0">
                <a:solidFill>
                  <a:schemeClr val="accent1">
                    <a:lumMod val="75000"/>
                  </a:schemeClr>
                </a:solidFill>
                <a:latin typeface="BIZ UDゴシック" panose="020B0400000000000000" pitchFamily="49" charset="-128"/>
                <a:ea typeface="BIZ UDゴシック" panose="020B0400000000000000" pitchFamily="49" charset="-128"/>
              </a:rPr>
              <a:t>・</a:t>
            </a:r>
            <a:r>
              <a:rPr lang="en-US" altLang="ja-JP" dirty="0">
                <a:solidFill>
                  <a:schemeClr val="accent1">
                    <a:lumMod val="75000"/>
                  </a:schemeClr>
                </a:solidFill>
                <a:latin typeface="BIZ UDゴシック" panose="020B0400000000000000" pitchFamily="49" charset="-128"/>
                <a:ea typeface="BIZ UDゴシック" panose="020B0400000000000000" pitchFamily="49" charset="-128"/>
              </a:rPr>
              <a:t>Ⅱ </a:t>
            </a:r>
            <a:r>
              <a:rPr lang="ja-JP" altLang="en-US" dirty="0">
                <a:solidFill>
                  <a:schemeClr val="accent1">
                    <a:lumMod val="75000"/>
                  </a:schemeClr>
                </a:solidFill>
                <a:latin typeface="BIZ UDゴシック" panose="020B0400000000000000" pitchFamily="49" charset="-128"/>
                <a:ea typeface="BIZ UDゴシック" panose="020B0400000000000000" pitchFamily="49" charset="-128"/>
              </a:rPr>
              <a:t>設計等の各段階における留意点編　Ｐ２</a:t>
            </a:r>
            <a:endParaRPr lang="en-US" altLang="ja-JP" dirty="0">
              <a:solidFill>
                <a:schemeClr val="accent1">
                  <a:lumMod val="75000"/>
                </a:schemeClr>
              </a:solidFill>
              <a:latin typeface="BIZ UDゴシック" panose="020B0400000000000000" pitchFamily="49" charset="-128"/>
              <a:ea typeface="BIZ UDゴシック" panose="020B0400000000000000" pitchFamily="49" charset="-128"/>
            </a:endParaRPr>
          </a:p>
          <a:p>
            <a:pPr marL="0" indent="0">
              <a:buNone/>
            </a:pPr>
            <a:endParaRPr kumimoji="1" lang="en-US" altLang="ja-JP" dirty="0">
              <a:solidFill>
                <a:schemeClr val="tx1">
                  <a:lumMod val="65000"/>
                  <a:lumOff val="35000"/>
                </a:schemeClr>
              </a:solidFill>
              <a:latin typeface="BIZ UDゴシック" panose="020B0400000000000000" pitchFamily="49" charset="-128"/>
              <a:ea typeface="BIZ UDゴシック" panose="020B0400000000000000" pitchFamily="49" charset="-128"/>
            </a:endParaRPr>
          </a:p>
          <a:p>
            <a:pPr marL="0" indent="0">
              <a:buNone/>
            </a:pPr>
            <a:r>
              <a:rPr lang="ja-JP" altLang="en-US" dirty="0">
                <a:solidFill>
                  <a:schemeClr val="tx1">
                    <a:lumMod val="65000"/>
                    <a:lumOff val="35000"/>
                  </a:schemeClr>
                </a:solidFill>
                <a:latin typeface="BIZ UDゴシック" panose="020B0400000000000000" pitchFamily="49" charset="-128"/>
                <a:ea typeface="BIZ UDゴシック" panose="020B0400000000000000" pitchFamily="49" charset="-128"/>
              </a:rPr>
              <a:t>　　</a:t>
            </a:r>
            <a:r>
              <a:rPr lang="ja-JP" altLang="en-US" dirty="0">
                <a:solidFill>
                  <a:schemeClr val="accent6">
                    <a:lumMod val="75000"/>
                  </a:schemeClr>
                </a:solidFill>
                <a:latin typeface="BIZ UDゴシック" panose="020B0400000000000000" pitchFamily="49" charset="-128"/>
                <a:ea typeface="BIZ UDゴシック" panose="020B0400000000000000" pitchFamily="49" charset="-128"/>
              </a:rPr>
              <a:t>・</a:t>
            </a:r>
            <a:r>
              <a:rPr lang="en-US" altLang="ja-JP" dirty="0">
                <a:solidFill>
                  <a:schemeClr val="accent6">
                    <a:lumMod val="75000"/>
                  </a:schemeClr>
                </a:solidFill>
                <a:latin typeface="BIZ UDゴシック" panose="020B0400000000000000" pitchFamily="49" charset="-128"/>
                <a:ea typeface="BIZ UDゴシック" panose="020B0400000000000000" pitchFamily="49" charset="-128"/>
              </a:rPr>
              <a:t>Ⅳ</a:t>
            </a:r>
            <a:r>
              <a:rPr lang="ja-JP" altLang="en-US" dirty="0">
                <a:solidFill>
                  <a:schemeClr val="accent6">
                    <a:lumMod val="75000"/>
                  </a:schemeClr>
                </a:solidFill>
                <a:latin typeface="BIZ UDゴシック" panose="020B0400000000000000" pitchFamily="49" charset="-128"/>
                <a:ea typeface="BIZ UDゴシック" panose="020B0400000000000000" pitchFamily="49" charset="-128"/>
              </a:rPr>
              <a:t> 基準編　　　　　　　　　　　　　Ｐ</a:t>
            </a:r>
            <a:r>
              <a:rPr lang="en-US" altLang="ja-JP" dirty="0">
                <a:solidFill>
                  <a:schemeClr val="accent6">
                    <a:lumMod val="75000"/>
                  </a:schemeClr>
                </a:solidFill>
                <a:latin typeface="BIZ UDゴシック" panose="020B0400000000000000" pitchFamily="49" charset="-128"/>
                <a:ea typeface="BIZ UDゴシック" panose="020B0400000000000000" pitchFamily="49" charset="-128"/>
              </a:rPr>
              <a:t>10</a:t>
            </a:r>
            <a:endParaRPr kumimoji="1" lang="ja-JP" altLang="en-US" dirty="0">
              <a:solidFill>
                <a:schemeClr val="accent6">
                  <a:lumMod val="75000"/>
                </a:schemeClr>
              </a:solidFill>
            </a:endParaRPr>
          </a:p>
        </p:txBody>
      </p:sp>
      <p:sp>
        <p:nvSpPr>
          <p:cNvPr id="4" name="コンテンツ プレースホルダー 2"/>
          <p:cNvSpPr txBox="1">
            <a:spLocks/>
          </p:cNvSpPr>
          <p:nvPr/>
        </p:nvSpPr>
        <p:spPr>
          <a:xfrm>
            <a:off x="6384324" y="4992127"/>
            <a:ext cx="2759676" cy="18658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200" dirty="0">
                <a:solidFill>
                  <a:schemeClr val="tx1">
                    <a:lumMod val="65000"/>
                    <a:lumOff val="35000"/>
                  </a:schemeClr>
                </a:solidFill>
                <a:latin typeface="BIZ UDゴシック" panose="020B0400000000000000" pitchFamily="49" charset="-128"/>
                <a:ea typeface="BIZ UDゴシック" panose="020B0400000000000000" pitchFamily="49" charset="-128"/>
              </a:rPr>
              <a:t>信州健康ゼロエネ住宅指針の詳細は</a:t>
            </a:r>
            <a:endParaRPr lang="en-US" altLang="ja-JP" sz="1200" dirty="0">
              <a:solidFill>
                <a:schemeClr val="tx1">
                  <a:lumMod val="65000"/>
                  <a:lumOff val="35000"/>
                </a:schemeClr>
              </a:solidFill>
              <a:latin typeface="BIZ UDゴシック" panose="020B0400000000000000" pitchFamily="49" charset="-128"/>
              <a:ea typeface="BIZ UDゴシック" panose="020B0400000000000000" pitchFamily="49" charset="-128"/>
            </a:endParaRPr>
          </a:p>
          <a:p>
            <a:pPr marL="0" indent="0">
              <a:buFont typeface="Arial" panose="020B0604020202020204" pitchFamily="34" charset="0"/>
              <a:buNone/>
            </a:pPr>
            <a:r>
              <a:rPr lang="ja-JP" altLang="en-US" sz="1200" dirty="0">
                <a:solidFill>
                  <a:schemeClr val="tx1">
                    <a:lumMod val="65000"/>
                    <a:lumOff val="35000"/>
                  </a:schemeClr>
                </a:solidFill>
                <a:latin typeface="BIZ UDゴシック" panose="020B0400000000000000" pitchFamily="49" charset="-128"/>
                <a:ea typeface="BIZ UDゴシック" panose="020B0400000000000000" pitchFamily="49" charset="-128"/>
              </a:rPr>
              <a:t>下記のＱＲコードからご覧ください</a:t>
            </a:r>
            <a:endParaRPr lang="en-US" altLang="ja-JP" sz="1200" dirty="0">
              <a:solidFill>
                <a:schemeClr val="tx1">
                  <a:lumMod val="65000"/>
                  <a:lumOff val="35000"/>
                </a:schemeClr>
              </a:solidFill>
              <a:latin typeface="BIZ UDゴシック" panose="020B0400000000000000" pitchFamily="49" charset="-128"/>
              <a:ea typeface="BIZ UDゴシック" panose="020B0400000000000000" pitchFamily="49" charset="-128"/>
            </a:endParaRPr>
          </a:p>
        </p:txBody>
      </p:sp>
      <p:pic>
        <p:nvPicPr>
          <p:cNvPr id="9" name="図 8">
            <a:extLst>
              <a:ext uri="{FF2B5EF4-FFF2-40B4-BE49-F238E27FC236}">
                <a16:creationId xmlns:a16="http://schemas.microsoft.com/office/drawing/2014/main" id="{33E88E22-A61C-3D29-89AF-5D3BBBC22249}"/>
              </a:ext>
            </a:extLst>
          </p:cNvPr>
          <p:cNvPicPr>
            <a:picLocks noChangeAspect="1"/>
          </p:cNvPicPr>
          <p:nvPr/>
        </p:nvPicPr>
        <p:blipFill>
          <a:blip r:embed="rId2"/>
          <a:stretch>
            <a:fillRect/>
          </a:stretch>
        </p:blipFill>
        <p:spPr>
          <a:xfrm>
            <a:off x="7261719" y="5595067"/>
            <a:ext cx="875851" cy="879036"/>
          </a:xfrm>
          <a:prstGeom prst="rect">
            <a:avLst/>
          </a:prstGeom>
        </p:spPr>
      </p:pic>
      <p:sp>
        <p:nvSpPr>
          <p:cNvPr id="10" name="テキスト ボックス 9">
            <a:extLst>
              <a:ext uri="{FF2B5EF4-FFF2-40B4-BE49-F238E27FC236}">
                <a16:creationId xmlns:a16="http://schemas.microsoft.com/office/drawing/2014/main" id="{D572B88D-B0BD-FE21-C983-24EC5CCF742E}"/>
              </a:ext>
            </a:extLst>
          </p:cNvPr>
          <p:cNvSpPr txBox="1"/>
          <p:nvPr/>
        </p:nvSpPr>
        <p:spPr>
          <a:xfrm>
            <a:off x="7862047" y="8577"/>
            <a:ext cx="1281953" cy="276999"/>
          </a:xfrm>
          <a:prstGeom prst="rect">
            <a:avLst/>
          </a:prstGeom>
          <a:noFill/>
        </p:spPr>
        <p:txBody>
          <a:bodyPr wrap="square" rtlCol="0">
            <a:spAutoFit/>
          </a:bodyPr>
          <a:lstStyle/>
          <a:p>
            <a:pPr algn="ctr"/>
            <a:r>
              <a:rPr lang="en-US" altLang="ja-JP" sz="1200" b="1" dirty="0">
                <a:solidFill>
                  <a:schemeClr val="bg1"/>
                </a:solidFill>
                <a:latin typeface="BIZ UDゴシック" panose="020B0400000000000000" pitchFamily="49" charset="-128"/>
                <a:ea typeface="BIZ UDゴシック" panose="020B0400000000000000" pitchFamily="49" charset="-128"/>
              </a:rPr>
              <a:t>【2026.3</a:t>
            </a:r>
            <a:r>
              <a:rPr lang="ja-JP" altLang="en-US" sz="1200" b="1" dirty="0">
                <a:solidFill>
                  <a:schemeClr val="bg1"/>
                </a:solidFill>
                <a:latin typeface="BIZ UDゴシック" panose="020B0400000000000000" pitchFamily="49" charset="-128"/>
                <a:ea typeface="BIZ UDゴシック" panose="020B0400000000000000" pitchFamily="49" charset="-128"/>
              </a:rPr>
              <a:t>更新</a:t>
            </a:r>
            <a:r>
              <a:rPr lang="en-US" altLang="ja-JP" sz="1200" b="1" dirty="0">
                <a:solidFill>
                  <a:schemeClr val="bg1"/>
                </a:solidFill>
                <a:latin typeface="BIZ UDゴシック" panose="020B0400000000000000" pitchFamily="49" charset="-128"/>
                <a:ea typeface="BIZ UDゴシック" panose="020B0400000000000000" pitchFamily="49" charset="-128"/>
              </a:rPr>
              <a:t>】</a:t>
            </a:r>
          </a:p>
        </p:txBody>
      </p:sp>
    </p:spTree>
    <p:extLst>
      <p:ext uri="{BB962C8B-B14F-4D97-AF65-F5344CB8AC3E}">
        <p14:creationId xmlns:p14="http://schemas.microsoft.com/office/powerpoint/2010/main" val="4026857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p:cNvSpPr/>
          <p:nvPr/>
        </p:nvSpPr>
        <p:spPr>
          <a:xfrm>
            <a:off x="-1" y="3423678"/>
            <a:ext cx="1392195" cy="343849"/>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6" name="正方形/長方形 25"/>
          <p:cNvSpPr/>
          <p:nvPr/>
        </p:nvSpPr>
        <p:spPr>
          <a:xfrm>
            <a:off x="1" y="3433566"/>
            <a:ext cx="9143999" cy="3115515"/>
          </a:xfrm>
          <a:prstGeom prst="rect">
            <a:avLst/>
          </a:prstGeom>
          <a:solidFill>
            <a:schemeClr val="accent6">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 name="タイトル 1"/>
          <p:cNvSpPr>
            <a:spLocks noGrp="1"/>
          </p:cNvSpPr>
          <p:nvPr>
            <p:ph type="title"/>
          </p:nvPr>
        </p:nvSpPr>
        <p:spPr>
          <a:xfrm>
            <a:off x="-1" y="563993"/>
            <a:ext cx="9144000" cy="620906"/>
          </a:xfrm>
        </p:spPr>
        <p:txBody>
          <a:bodyPr>
            <a:normAutofit/>
          </a:bodyPr>
          <a:lstStyle/>
          <a:p>
            <a:r>
              <a:rPr lang="en-US" altLang="ja-JP" sz="3200" dirty="0">
                <a:solidFill>
                  <a:schemeClr val="accent6">
                    <a:lumMod val="75000"/>
                  </a:schemeClr>
                </a:solidFill>
                <a:latin typeface="BIZ UDゴシック" panose="020B0400000000000000" pitchFamily="49" charset="-128"/>
                <a:ea typeface="BIZ UDゴシック" panose="020B0400000000000000" pitchFamily="49" charset="-128"/>
              </a:rPr>
              <a:t>Ⅳ</a:t>
            </a:r>
            <a:r>
              <a:rPr lang="ja-JP" altLang="en-US" sz="3200" dirty="0">
                <a:solidFill>
                  <a:schemeClr val="accent6">
                    <a:lumMod val="75000"/>
                  </a:schemeClr>
                </a:solidFill>
                <a:latin typeface="BIZ UDゴシック" panose="020B0400000000000000" pitchFamily="49" charset="-128"/>
                <a:ea typeface="BIZ UDゴシック" panose="020B0400000000000000" pitchFamily="49" charset="-128"/>
              </a:rPr>
              <a:t> 基準編</a:t>
            </a:r>
          </a:p>
        </p:txBody>
      </p:sp>
      <p:sp>
        <p:nvSpPr>
          <p:cNvPr id="9" name="テキスト ボックス 8"/>
          <p:cNvSpPr txBox="1"/>
          <p:nvPr/>
        </p:nvSpPr>
        <p:spPr>
          <a:xfrm>
            <a:off x="259490" y="1277544"/>
            <a:ext cx="8872151" cy="2013372"/>
          </a:xfrm>
          <a:prstGeom prst="rect">
            <a:avLst/>
          </a:prstGeom>
          <a:noFill/>
        </p:spPr>
        <p:txBody>
          <a:bodyPr wrap="square" rtlCol="0">
            <a:spAutoFit/>
          </a:bodyPr>
          <a:lstStyle/>
          <a:p>
            <a:r>
              <a:rPr lang="ja-JP" altLang="en-US" dirty="0">
                <a:latin typeface="BIZ UDゴシック" panose="020B0400000000000000" pitchFamily="49" charset="-128"/>
                <a:ea typeface="BIZ UDゴシック" panose="020B0400000000000000" pitchFamily="49" charset="-128"/>
              </a:rPr>
              <a:t>１　基本項目（必ず備えるべき内容）</a:t>
            </a:r>
            <a:endParaRPr lang="en-US" altLang="ja-JP" dirty="0">
              <a:latin typeface="BIZ UDゴシック" panose="020B0400000000000000" pitchFamily="49" charset="-128"/>
              <a:ea typeface="BIZ UDゴシック" panose="020B0400000000000000" pitchFamily="49" charset="-128"/>
            </a:endParaRPr>
          </a:p>
          <a:p>
            <a:pPr>
              <a:lnSpc>
                <a:spcPts val="1500"/>
              </a:lnSpc>
            </a:pPr>
            <a:endParaRPr lang="en-US" altLang="ja-JP" dirty="0">
              <a:latin typeface="BIZ UDゴシック" panose="020B0400000000000000" pitchFamily="49" charset="-128"/>
              <a:ea typeface="BIZ UDゴシック" panose="020B0400000000000000" pitchFamily="49" charset="-128"/>
            </a:endParaRPr>
          </a:p>
          <a:p>
            <a:r>
              <a:rPr lang="ja-JP" altLang="en-US" dirty="0">
                <a:latin typeface="BIZ UDゴシック" panose="020B0400000000000000" pitchFamily="49" charset="-128"/>
                <a:ea typeface="BIZ UDゴシック" panose="020B0400000000000000" pitchFamily="49" charset="-128"/>
              </a:rPr>
              <a:t>　 ① ゼロエネルギー達成に向けて最低限確保すべき基準　 　　</a:t>
            </a:r>
            <a:r>
              <a:rPr lang="en-US" altLang="ja-JP" dirty="0">
                <a:latin typeface="BIZ UDゴシック" panose="020B0400000000000000" pitchFamily="49" charset="-128"/>
                <a:ea typeface="BIZ UDゴシック" panose="020B0400000000000000" pitchFamily="49" charset="-128"/>
              </a:rPr>
              <a:t>【 </a:t>
            </a:r>
            <a:r>
              <a:rPr lang="ja-JP" altLang="en-US" dirty="0">
                <a:latin typeface="BIZ UDゴシック" panose="020B0400000000000000" pitchFamily="49" charset="-128"/>
                <a:ea typeface="BIZ UDゴシック" panose="020B0400000000000000" pitchFamily="49" charset="-128"/>
              </a:rPr>
              <a:t>最低基準 </a:t>
            </a:r>
            <a:r>
              <a:rPr lang="en-US" altLang="ja-JP" dirty="0">
                <a:latin typeface="BIZ UDゴシック" panose="020B0400000000000000" pitchFamily="49" charset="-128"/>
                <a:ea typeface="BIZ UDゴシック" panose="020B0400000000000000" pitchFamily="49" charset="-128"/>
              </a:rPr>
              <a:t>】</a:t>
            </a:r>
          </a:p>
          <a:p>
            <a:r>
              <a:rPr lang="ja-JP" altLang="en-US" dirty="0">
                <a:latin typeface="BIZ UDゴシック" panose="020B0400000000000000" pitchFamily="49" charset="-128"/>
                <a:ea typeface="BIZ UDゴシック" panose="020B0400000000000000" pitchFamily="49" charset="-128"/>
              </a:rPr>
              <a:t>　 ② 環境負荷の低減と快適性を高次元で達成する基準　　　　 </a:t>
            </a:r>
            <a:r>
              <a:rPr lang="en-US" altLang="ja-JP" dirty="0">
                <a:latin typeface="BIZ UDゴシック" panose="020B0400000000000000" pitchFamily="49" charset="-128"/>
                <a:ea typeface="BIZ UDゴシック" panose="020B0400000000000000" pitchFamily="49" charset="-128"/>
              </a:rPr>
              <a:t>【 </a:t>
            </a:r>
            <a:r>
              <a:rPr lang="ja-JP" altLang="en-US" dirty="0">
                <a:latin typeface="BIZ UDゴシック" panose="020B0400000000000000" pitchFamily="49" charset="-128"/>
                <a:ea typeface="BIZ UDゴシック" panose="020B0400000000000000" pitchFamily="49" charset="-128"/>
              </a:rPr>
              <a:t>推奨基準 </a:t>
            </a:r>
            <a:r>
              <a:rPr lang="en-US" altLang="ja-JP" dirty="0">
                <a:latin typeface="BIZ UDゴシック" panose="020B0400000000000000" pitchFamily="49" charset="-128"/>
                <a:ea typeface="BIZ UDゴシック" panose="020B0400000000000000" pitchFamily="49" charset="-128"/>
              </a:rPr>
              <a:t>】</a:t>
            </a:r>
          </a:p>
          <a:p>
            <a:r>
              <a:rPr lang="ja-JP" altLang="en-US" dirty="0">
                <a:latin typeface="BIZ UDゴシック" panose="020B0400000000000000" pitchFamily="49" charset="-128"/>
                <a:ea typeface="BIZ UDゴシック" panose="020B0400000000000000" pitchFamily="49" charset="-128"/>
              </a:rPr>
              <a:t>　 ③ 環境負荷を極限まで抑えるチャレンジ基準　　　　　　 　</a:t>
            </a:r>
            <a:r>
              <a:rPr lang="en-US" altLang="ja-JP" dirty="0">
                <a:latin typeface="BIZ UDゴシック" panose="020B0400000000000000" pitchFamily="49" charset="-128"/>
                <a:ea typeface="BIZ UDゴシック" panose="020B0400000000000000" pitchFamily="49" charset="-128"/>
              </a:rPr>
              <a:t>【 </a:t>
            </a:r>
            <a:r>
              <a:rPr lang="ja-JP" altLang="en-US" dirty="0">
                <a:latin typeface="BIZ UDゴシック" panose="020B0400000000000000" pitchFamily="49" charset="-128"/>
                <a:ea typeface="BIZ UDゴシック" panose="020B0400000000000000" pitchFamily="49" charset="-128"/>
              </a:rPr>
              <a:t>先導基準 </a:t>
            </a:r>
            <a:r>
              <a:rPr lang="en-US" altLang="ja-JP" dirty="0">
                <a:latin typeface="BIZ UDゴシック" panose="020B0400000000000000" pitchFamily="49" charset="-128"/>
                <a:ea typeface="BIZ UDゴシック" panose="020B0400000000000000" pitchFamily="49" charset="-128"/>
              </a:rPr>
              <a:t>】</a:t>
            </a:r>
          </a:p>
          <a:p>
            <a:pPr>
              <a:lnSpc>
                <a:spcPts val="1000"/>
              </a:lnSpc>
            </a:pPr>
            <a:endParaRPr lang="en-US" altLang="ja-JP" dirty="0">
              <a:latin typeface="BIZ UDゴシック" panose="020B0400000000000000" pitchFamily="49" charset="-128"/>
              <a:ea typeface="BIZ UDゴシック" panose="020B0400000000000000" pitchFamily="49" charset="-128"/>
            </a:endParaRPr>
          </a:p>
          <a:p>
            <a:r>
              <a:rPr lang="en-US" altLang="ja-JP" dirty="0">
                <a:latin typeface="BIZ UDゴシック" panose="020B0400000000000000" pitchFamily="49" charset="-128"/>
                <a:ea typeface="BIZ UDゴシック" panose="020B0400000000000000" pitchFamily="49" charset="-128"/>
              </a:rPr>
              <a:t>   </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　信州健康ゼロエネ住宅には</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最低基準</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以上を満たすことが必須</a:t>
            </a:r>
            <a:endParaRPr lang="en-US" altLang="ja-JP" sz="1400" dirty="0">
              <a:latin typeface="BIZ UDゴシック" panose="020B0400000000000000" pitchFamily="49" charset="-128"/>
              <a:ea typeface="BIZ UDゴシック" panose="020B0400000000000000" pitchFamily="49" charset="-128"/>
            </a:endParaRPr>
          </a:p>
          <a:p>
            <a:r>
              <a:rPr lang="en-US" altLang="ja-JP" sz="1400" dirty="0">
                <a:latin typeface="BIZ UDゴシック" panose="020B0400000000000000" pitchFamily="49" charset="-128"/>
                <a:ea typeface="BIZ UDゴシック" panose="020B0400000000000000" pitchFamily="49" charset="-128"/>
              </a:rPr>
              <a:t>    ※</a:t>
            </a:r>
            <a:r>
              <a:rPr lang="ja-JP" altLang="en-US" sz="1400" dirty="0">
                <a:latin typeface="BIZ UDゴシック" panose="020B0400000000000000" pitchFamily="49" charset="-128"/>
                <a:ea typeface="BIZ UDゴシック" panose="020B0400000000000000" pitchFamily="49" charset="-128"/>
              </a:rPr>
              <a:t>　</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推奨基準</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又は</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先導基準</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の適用に当たっては、項目ごとの選択が可能</a:t>
            </a:r>
            <a:endParaRPr lang="en-US" altLang="ja-JP" dirty="0">
              <a:latin typeface="BIZ UDゴシック" panose="020B0400000000000000" pitchFamily="49" charset="-128"/>
              <a:ea typeface="BIZ UDゴシック" panose="020B0400000000000000" pitchFamily="49" charset="-128"/>
            </a:endParaRPr>
          </a:p>
        </p:txBody>
      </p:sp>
      <p:sp>
        <p:nvSpPr>
          <p:cNvPr id="16" name="コンテンツ プレースホルダー 2"/>
          <p:cNvSpPr txBox="1">
            <a:spLocks/>
          </p:cNvSpPr>
          <p:nvPr/>
        </p:nvSpPr>
        <p:spPr>
          <a:xfrm>
            <a:off x="259491" y="3452791"/>
            <a:ext cx="7904206" cy="11521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check</a:t>
            </a:r>
            <a:r>
              <a:rPr lang="ja-JP" altLang="en-US" sz="1800" dirty="0">
                <a:solidFill>
                  <a:schemeClr val="bg1"/>
                </a:solidFill>
                <a:latin typeface="BIZ UDゴシック" panose="020B0400000000000000" pitchFamily="49" charset="-128"/>
                <a:ea typeface="BIZ UDゴシック" panose="020B0400000000000000" pitchFamily="49" charset="-128"/>
              </a:rPr>
              <a:t>１</a:t>
            </a:r>
            <a:endParaRPr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外皮性能（外皮平均熱貫流率：</a:t>
            </a:r>
            <a:r>
              <a:rPr lang="en-US" altLang="ja-JP" sz="1400" dirty="0">
                <a:latin typeface="BIZ UDゴシック" panose="020B0400000000000000" pitchFamily="49" charset="-128"/>
                <a:ea typeface="BIZ UDゴシック" panose="020B0400000000000000" pitchFamily="49" charset="-128"/>
              </a:rPr>
              <a:t>UA</a:t>
            </a:r>
            <a:r>
              <a:rPr lang="ja-JP" altLang="en-US" sz="1400" dirty="0">
                <a:latin typeface="BIZ UDゴシック" panose="020B0400000000000000" pitchFamily="49" charset="-128"/>
                <a:ea typeface="BIZ UDゴシック" panose="020B0400000000000000" pitchFamily="49" charset="-128"/>
              </a:rPr>
              <a:t>値（</a:t>
            </a:r>
            <a:r>
              <a:rPr lang="en-US" altLang="ja-JP" sz="1400" dirty="0">
                <a:latin typeface="BIZ UDゴシック" panose="020B0400000000000000" pitchFamily="49" charset="-128"/>
                <a:ea typeface="BIZ UDゴシック" panose="020B0400000000000000" pitchFamily="49" charset="-128"/>
              </a:rPr>
              <a:t>W/㎡</a:t>
            </a:r>
            <a:r>
              <a:rPr lang="ja-JP" altLang="en-US" sz="1400" dirty="0">
                <a:latin typeface="BIZ UDゴシック" panose="020B0400000000000000" pitchFamily="49" charset="-128"/>
                <a:ea typeface="BIZ UDゴシック" panose="020B0400000000000000" pitchFamily="49" charset="-128"/>
              </a:rPr>
              <a:t>・</a:t>
            </a:r>
            <a:r>
              <a:rPr lang="en-US" altLang="ja-JP" sz="1400" dirty="0">
                <a:latin typeface="BIZ UDゴシック" panose="020B0400000000000000" pitchFamily="49" charset="-128"/>
                <a:ea typeface="BIZ UDゴシック" panose="020B0400000000000000" pitchFamily="49" charset="-128"/>
              </a:rPr>
              <a:t>K</a:t>
            </a:r>
            <a:r>
              <a:rPr lang="ja-JP" altLang="en-US" sz="1400" dirty="0">
                <a:latin typeface="BIZ UDゴシック" panose="020B0400000000000000" pitchFamily="49" charset="-128"/>
                <a:ea typeface="BIZ UDゴシック" panose="020B0400000000000000" pitchFamily="49" charset="-128"/>
              </a:rPr>
              <a:t>）の強化）</a:t>
            </a: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・建築物省エネ法に基づく地域区分ごと、下表に掲げる数値以下とすること</a:t>
            </a:r>
            <a:endParaRPr lang="en-US" altLang="ja-JP" sz="1200" dirty="0">
              <a:latin typeface="BIZ UDゴシック" panose="020B0400000000000000" pitchFamily="49" charset="-128"/>
              <a:ea typeface="BIZ UDゴシック" panose="020B0400000000000000" pitchFamily="49" charset="-128"/>
            </a:endParaRPr>
          </a:p>
        </p:txBody>
      </p:sp>
      <p:sp>
        <p:nvSpPr>
          <p:cNvPr id="22" name="タイトル 1"/>
          <p:cNvSpPr txBox="1">
            <a:spLocks/>
          </p:cNvSpPr>
          <p:nvPr/>
        </p:nvSpPr>
        <p:spPr>
          <a:xfrm>
            <a:off x="0" y="-120"/>
            <a:ext cx="9144000" cy="55755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800" dirty="0">
                <a:solidFill>
                  <a:schemeClr val="bg1">
                    <a:lumMod val="65000"/>
                  </a:schemeClr>
                </a:solidFill>
                <a:latin typeface="BIZ UDゴシック" panose="020B0400000000000000" pitchFamily="49" charset="-128"/>
                <a:ea typeface="BIZ UDゴシック" panose="020B0400000000000000" pitchFamily="49" charset="-128"/>
              </a:rPr>
              <a:t>信州健康ゼロエネ住宅指針チェックリスト</a:t>
            </a:r>
          </a:p>
        </p:txBody>
      </p:sp>
      <p:graphicFrame>
        <p:nvGraphicFramePr>
          <p:cNvPr id="5" name="表 4"/>
          <p:cNvGraphicFramePr>
            <a:graphicFrameLocks noGrp="1"/>
          </p:cNvGraphicFramePr>
          <p:nvPr>
            <p:extLst>
              <p:ext uri="{D42A27DB-BD31-4B8C-83A1-F6EECF244321}">
                <p14:modId xmlns:p14="http://schemas.microsoft.com/office/powerpoint/2010/main" val="399081147"/>
              </p:ext>
            </p:extLst>
          </p:nvPr>
        </p:nvGraphicFramePr>
        <p:xfrm>
          <a:off x="1309815" y="5018951"/>
          <a:ext cx="6625280" cy="1332426"/>
        </p:xfrm>
        <a:graphic>
          <a:graphicData uri="http://schemas.openxmlformats.org/drawingml/2006/table">
            <a:tbl>
              <a:tblPr firstRow="1" bandRow="1">
                <a:tableStyleId>{93296810-A885-4BE3-A3E7-6D5BEEA58F35}</a:tableStyleId>
              </a:tblPr>
              <a:tblGrid>
                <a:gridCol w="1325056">
                  <a:extLst>
                    <a:ext uri="{9D8B030D-6E8A-4147-A177-3AD203B41FA5}">
                      <a16:colId xmlns:a16="http://schemas.microsoft.com/office/drawing/2014/main" val="2736049398"/>
                    </a:ext>
                  </a:extLst>
                </a:gridCol>
                <a:gridCol w="1325056">
                  <a:extLst>
                    <a:ext uri="{9D8B030D-6E8A-4147-A177-3AD203B41FA5}">
                      <a16:colId xmlns:a16="http://schemas.microsoft.com/office/drawing/2014/main" val="1885609959"/>
                    </a:ext>
                  </a:extLst>
                </a:gridCol>
                <a:gridCol w="1325056">
                  <a:extLst>
                    <a:ext uri="{9D8B030D-6E8A-4147-A177-3AD203B41FA5}">
                      <a16:colId xmlns:a16="http://schemas.microsoft.com/office/drawing/2014/main" val="2752539933"/>
                    </a:ext>
                  </a:extLst>
                </a:gridCol>
                <a:gridCol w="1325056">
                  <a:extLst>
                    <a:ext uri="{9D8B030D-6E8A-4147-A177-3AD203B41FA5}">
                      <a16:colId xmlns:a16="http://schemas.microsoft.com/office/drawing/2014/main" val="1338980505"/>
                    </a:ext>
                  </a:extLst>
                </a:gridCol>
                <a:gridCol w="1325056">
                  <a:extLst>
                    <a:ext uri="{9D8B030D-6E8A-4147-A177-3AD203B41FA5}">
                      <a16:colId xmlns:a16="http://schemas.microsoft.com/office/drawing/2014/main" val="4192826273"/>
                    </a:ext>
                  </a:extLst>
                </a:gridCol>
              </a:tblGrid>
              <a:tr h="352702">
                <a:tc>
                  <a:txBody>
                    <a:bodyPr/>
                    <a:lstStyle/>
                    <a:p>
                      <a:pPr algn="ctr"/>
                      <a:r>
                        <a:rPr kumimoji="1" lang="ja-JP" altLang="en-US" sz="1200" dirty="0">
                          <a:latin typeface="BIZ UDゴシック" panose="020B0400000000000000" pitchFamily="49" charset="-128"/>
                          <a:ea typeface="BIZ UDゴシック" panose="020B0400000000000000" pitchFamily="49" charset="-128"/>
                        </a:rPr>
                        <a:t>基準</a:t>
                      </a:r>
                    </a:p>
                  </a:txBody>
                  <a:tcPr/>
                </a:tc>
                <a:tc>
                  <a:txBody>
                    <a:bodyPr/>
                    <a:lstStyle/>
                    <a:p>
                      <a:pPr algn="ctr"/>
                      <a:r>
                        <a:rPr kumimoji="1" lang="ja-JP" altLang="en-US" sz="1200" dirty="0">
                          <a:latin typeface="BIZ UDゴシック" panose="020B0400000000000000" pitchFamily="49" charset="-128"/>
                          <a:ea typeface="BIZ UDゴシック" panose="020B0400000000000000" pitchFamily="49" charset="-128"/>
                        </a:rPr>
                        <a:t>２地域</a:t>
                      </a:r>
                    </a:p>
                  </a:txBody>
                  <a:tcPr/>
                </a:tc>
                <a:tc>
                  <a:txBody>
                    <a:bodyPr/>
                    <a:lstStyle/>
                    <a:p>
                      <a:pPr algn="ctr"/>
                      <a:r>
                        <a:rPr kumimoji="1" lang="ja-JP" altLang="en-US" sz="1200" dirty="0">
                          <a:latin typeface="BIZ UDゴシック" panose="020B0400000000000000" pitchFamily="49" charset="-128"/>
                          <a:ea typeface="BIZ UDゴシック" panose="020B0400000000000000" pitchFamily="49" charset="-128"/>
                        </a:rPr>
                        <a:t>３地域</a:t>
                      </a:r>
                    </a:p>
                  </a:txBody>
                  <a:tcPr/>
                </a:tc>
                <a:tc>
                  <a:txBody>
                    <a:bodyPr/>
                    <a:lstStyle/>
                    <a:p>
                      <a:pPr algn="ctr"/>
                      <a:r>
                        <a:rPr kumimoji="1" lang="ja-JP" altLang="en-US" sz="1200" dirty="0">
                          <a:latin typeface="BIZ UDゴシック" panose="020B0400000000000000" pitchFamily="49" charset="-128"/>
                          <a:ea typeface="BIZ UDゴシック" panose="020B0400000000000000" pitchFamily="49" charset="-128"/>
                        </a:rPr>
                        <a:t>４地域</a:t>
                      </a:r>
                    </a:p>
                  </a:txBody>
                  <a:tcPr/>
                </a:tc>
                <a:tc>
                  <a:txBody>
                    <a:bodyPr/>
                    <a:lstStyle/>
                    <a:p>
                      <a:pPr algn="ctr"/>
                      <a:r>
                        <a:rPr kumimoji="1" lang="ja-JP" altLang="en-US" sz="1200" dirty="0">
                          <a:latin typeface="BIZ UDゴシック" panose="020B0400000000000000" pitchFamily="49" charset="-128"/>
                          <a:ea typeface="BIZ UDゴシック" panose="020B0400000000000000" pitchFamily="49" charset="-128"/>
                        </a:rPr>
                        <a:t>５地域</a:t>
                      </a:r>
                    </a:p>
                  </a:txBody>
                  <a:tcPr/>
                </a:tc>
                <a:extLst>
                  <a:ext uri="{0D108BD9-81ED-4DB2-BD59-A6C34878D82A}">
                    <a16:rowId xmlns:a16="http://schemas.microsoft.com/office/drawing/2014/main" val="1552021399"/>
                  </a:ext>
                </a:extLst>
              </a:tr>
              <a:tr h="352702">
                <a:tc>
                  <a:txBody>
                    <a:bodyPr/>
                    <a:lstStyle/>
                    <a:p>
                      <a:pPr algn="ctr"/>
                      <a:r>
                        <a:rPr kumimoji="1" lang="ja-JP" altLang="en-US" sz="1200" dirty="0">
                          <a:latin typeface="BIZ UDゴシック" panose="020B0400000000000000" pitchFamily="49" charset="-128"/>
                          <a:ea typeface="BIZ UDゴシック" panose="020B0400000000000000" pitchFamily="49" charset="-128"/>
                        </a:rPr>
                        <a:t>最低基準</a:t>
                      </a:r>
                    </a:p>
                  </a:txBody>
                  <a:tcPr/>
                </a:tc>
                <a:tc>
                  <a:txBody>
                    <a:bodyPr/>
                    <a:lstStyle/>
                    <a:p>
                      <a:pPr algn="ctr"/>
                      <a:r>
                        <a:rPr kumimoji="1" lang="en-US" altLang="ja-JP" sz="1200" dirty="0">
                          <a:latin typeface="BIZ UDゴシック" panose="020B0400000000000000" pitchFamily="49" charset="-128"/>
                          <a:ea typeface="BIZ UDゴシック" panose="020B0400000000000000" pitchFamily="49" charset="-128"/>
                        </a:rPr>
                        <a:t>0.4</a:t>
                      </a:r>
                      <a:endParaRPr kumimoji="1" lang="ja-JP" altLang="en-US" sz="1200" dirty="0">
                        <a:latin typeface="BIZ UDゴシック" panose="020B0400000000000000" pitchFamily="49" charset="-128"/>
                        <a:ea typeface="BIZ UDゴシック" panose="020B0400000000000000" pitchFamily="49" charset="-128"/>
                      </a:endParaRPr>
                    </a:p>
                  </a:txBody>
                  <a:tcPr/>
                </a:tc>
                <a:tc gridSpan="3">
                  <a:txBody>
                    <a:bodyPr/>
                    <a:lstStyle/>
                    <a:p>
                      <a:pPr algn="ctr"/>
                      <a:r>
                        <a:rPr kumimoji="1" lang="en-US" altLang="ja-JP" sz="1200" dirty="0">
                          <a:latin typeface="BIZ UDゴシック" panose="020B0400000000000000" pitchFamily="49" charset="-128"/>
                          <a:ea typeface="BIZ UDゴシック" panose="020B0400000000000000" pitchFamily="49" charset="-128"/>
                        </a:rPr>
                        <a:t>0.5</a:t>
                      </a:r>
                      <a:endParaRPr kumimoji="1" lang="ja-JP" altLang="en-US" sz="1200" dirty="0">
                        <a:latin typeface="BIZ UDゴシック" panose="020B0400000000000000" pitchFamily="49" charset="-128"/>
                        <a:ea typeface="BIZ UDゴシック" panose="020B0400000000000000" pitchFamily="49" charset="-128"/>
                      </a:endParaRPr>
                    </a:p>
                  </a:txBody>
                  <a:tcPr/>
                </a:tc>
                <a:tc hMerge="1">
                  <a:txBody>
                    <a:bodyPr/>
                    <a:lstStyle/>
                    <a:p>
                      <a:pPr algn="ctr"/>
                      <a:endParaRPr kumimoji="1" lang="ja-JP" altLang="en-US" sz="1400" dirty="0">
                        <a:latin typeface="BIZ UDゴシック" panose="020B0400000000000000" pitchFamily="49" charset="-128"/>
                        <a:ea typeface="BIZ UDゴシック" panose="020B0400000000000000" pitchFamily="49" charset="-128"/>
                      </a:endParaRPr>
                    </a:p>
                  </a:txBody>
                  <a:tcPr/>
                </a:tc>
                <a:tc hMerge="1">
                  <a:txBody>
                    <a:bodyPr/>
                    <a:lstStyle/>
                    <a:p>
                      <a:pPr algn="ctr"/>
                      <a:endParaRPr kumimoji="1" lang="ja-JP" altLang="en-US" sz="14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296131332"/>
                  </a:ext>
                </a:extLst>
              </a:tr>
              <a:tr h="352702">
                <a:tc>
                  <a:txBody>
                    <a:bodyPr/>
                    <a:lstStyle/>
                    <a:p>
                      <a:pPr algn="ctr"/>
                      <a:r>
                        <a:rPr kumimoji="1" lang="ja-JP" altLang="en-US" sz="1200" dirty="0">
                          <a:latin typeface="BIZ UDゴシック" panose="020B0400000000000000" pitchFamily="49" charset="-128"/>
                          <a:ea typeface="BIZ UDゴシック" panose="020B0400000000000000" pitchFamily="49" charset="-128"/>
                        </a:rPr>
                        <a:t>推奨基準</a:t>
                      </a:r>
                    </a:p>
                  </a:txBody>
                  <a:tcPr/>
                </a:tc>
                <a:tc gridSpan="2">
                  <a:txBody>
                    <a:bodyPr/>
                    <a:lstStyle/>
                    <a:p>
                      <a:pPr algn="ctr"/>
                      <a:r>
                        <a:rPr kumimoji="1" lang="en-US" altLang="ja-JP" sz="1200" dirty="0">
                          <a:latin typeface="BIZ UDゴシック" panose="020B0400000000000000" pitchFamily="49" charset="-128"/>
                          <a:ea typeface="BIZ UDゴシック" panose="020B0400000000000000" pitchFamily="49" charset="-128"/>
                        </a:rPr>
                        <a:t>0.28</a:t>
                      </a:r>
                      <a:endParaRPr kumimoji="1" lang="ja-JP" altLang="en-US" sz="1200" dirty="0">
                        <a:latin typeface="BIZ UDゴシック" panose="020B0400000000000000" pitchFamily="49" charset="-128"/>
                        <a:ea typeface="BIZ UDゴシック" panose="020B0400000000000000" pitchFamily="49" charset="-128"/>
                      </a:endParaRPr>
                    </a:p>
                  </a:txBody>
                  <a:tcPr/>
                </a:tc>
                <a:tc hMerge="1">
                  <a:txBody>
                    <a:bodyPr/>
                    <a:lstStyle/>
                    <a:p>
                      <a:pPr algn="ctr"/>
                      <a:endParaRPr kumimoji="1" lang="ja-JP" altLang="en-US" sz="1400" dirty="0">
                        <a:latin typeface="BIZ UDゴシック" panose="020B0400000000000000" pitchFamily="49" charset="-128"/>
                        <a:ea typeface="BIZ UDゴシック" panose="020B0400000000000000" pitchFamily="49" charset="-128"/>
                      </a:endParaRPr>
                    </a:p>
                  </a:txBody>
                  <a:tcPr/>
                </a:tc>
                <a:tc gridSpan="2">
                  <a:txBody>
                    <a:bodyPr/>
                    <a:lstStyle/>
                    <a:p>
                      <a:pPr algn="ctr"/>
                      <a:r>
                        <a:rPr kumimoji="1" lang="en-US" altLang="ja-JP" sz="1200" dirty="0">
                          <a:latin typeface="BIZ UDゴシック" panose="020B0400000000000000" pitchFamily="49" charset="-128"/>
                          <a:ea typeface="BIZ UDゴシック" panose="020B0400000000000000" pitchFamily="49" charset="-128"/>
                        </a:rPr>
                        <a:t>0.34</a:t>
                      </a:r>
                      <a:endParaRPr kumimoji="1" lang="ja-JP" altLang="en-US" sz="1200" dirty="0">
                        <a:latin typeface="BIZ UDゴシック" panose="020B0400000000000000" pitchFamily="49" charset="-128"/>
                        <a:ea typeface="BIZ UDゴシック" panose="020B0400000000000000" pitchFamily="49" charset="-128"/>
                      </a:endParaRPr>
                    </a:p>
                  </a:txBody>
                  <a:tcPr/>
                </a:tc>
                <a:tc hMerge="1">
                  <a:txBody>
                    <a:bodyPr/>
                    <a:lstStyle/>
                    <a:p>
                      <a:pPr algn="ctr"/>
                      <a:endParaRPr kumimoji="1" lang="ja-JP" altLang="en-US" sz="14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121069789"/>
                  </a:ext>
                </a:extLst>
              </a:tr>
              <a:tr h="183703">
                <a:tc>
                  <a:txBody>
                    <a:bodyPr/>
                    <a:lstStyle/>
                    <a:p>
                      <a:pPr algn="ctr"/>
                      <a:r>
                        <a:rPr kumimoji="1" lang="ja-JP" altLang="en-US" sz="1200" dirty="0">
                          <a:latin typeface="BIZ UDゴシック" panose="020B0400000000000000" pitchFamily="49" charset="-128"/>
                          <a:ea typeface="BIZ UDゴシック" panose="020B0400000000000000" pitchFamily="49" charset="-128"/>
                        </a:rPr>
                        <a:t>先導基準</a:t>
                      </a:r>
                    </a:p>
                  </a:txBody>
                  <a:tcPr/>
                </a:tc>
                <a:tc gridSpan="2">
                  <a:txBody>
                    <a:bodyPr/>
                    <a:lstStyle/>
                    <a:p>
                      <a:pPr algn="ctr"/>
                      <a:r>
                        <a:rPr kumimoji="1" lang="en-US" altLang="ja-JP" sz="1200" dirty="0">
                          <a:latin typeface="BIZ UDゴシック" panose="020B0400000000000000" pitchFamily="49" charset="-128"/>
                          <a:ea typeface="BIZ UDゴシック" panose="020B0400000000000000" pitchFamily="49" charset="-128"/>
                        </a:rPr>
                        <a:t>0.20</a:t>
                      </a:r>
                      <a:endParaRPr kumimoji="1" lang="ja-JP" altLang="en-US" sz="1200" dirty="0">
                        <a:latin typeface="BIZ UDゴシック" panose="020B0400000000000000" pitchFamily="49" charset="-128"/>
                        <a:ea typeface="BIZ UDゴシック" panose="020B0400000000000000" pitchFamily="49" charset="-128"/>
                      </a:endParaRPr>
                    </a:p>
                  </a:txBody>
                  <a:tcPr/>
                </a:tc>
                <a:tc hMerge="1">
                  <a:txBody>
                    <a:bodyPr/>
                    <a:lstStyle/>
                    <a:p>
                      <a:pPr algn="ctr"/>
                      <a:endParaRPr kumimoji="1" lang="ja-JP" altLang="en-US" sz="1400" dirty="0">
                        <a:latin typeface="BIZ UDゴシック" panose="020B0400000000000000" pitchFamily="49" charset="-128"/>
                        <a:ea typeface="BIZ UDゴシック" panose="020B0400000000000000" pitchFamily="49" charset="-128"/>
                      </a:endParaRPr>
                    </a:p>
                  </a:txBody>
                  <a:tcPr/>
                </a:tc>
                <a:tc gridSpan="2">
                  <a:txBody>
                    <a:bodyPr/>
                    <a:lstStyle/>
                    <a:p>
                      <a:pPr algn="ctr"/>
                      <a:r>
                        <a:rPr kumimoji="1" lang="en-US" altLang="ja-JP" sz="1200" dirty="0">
                          <a:latin typeface="BIZ UDゴシック" panose="020B0400000000000000" pitchFamily="49" charset="-128"/>
                          <a:ea typeface="BIZ UDゴシック" panose="020B0400000000000000" pitchFamily="49" charset="-128"/>
                        </a:rPr>
                        <a:t>0.23</a:t>
                      </a:r>
                      <a:endParaRPr kumimoji="1" lang="ja-JP" altLang="en-US" sz="1200" dirty="0">
                        <a:latin typeface="BIZ UDゴシック" panose="020B0400000000000000" pitchFamily="49" charset="-128"/>
                        <a:ea typeface="BIZ UDゴシック" panose="020B0400000000000000" pitchFamily="49" charset="-128"/>
                      </a:endParaRPr>
                    </a:p>
                  </a:txBody>
                  <a:tcPr/>
                </a:tc>
                <a:tc hMerge="1">
                  <a:txBody>
                    <a:bodyPr/>
                    <a:lstStyle/>
                    <a:p>
                      <a:pPr algn="ctr"/>
                      <a:endParaRPr kumimoji="1" lang="ja-JP" altLang="en-US" sz="14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681926443"/>
                  </a:ext>
                </a:extLst>
              </a:tr>
            </a:tbl>
          </a:graphicData>
        </a:graphic>
      </p:graphicFrame>
      <p:sp>
        <p:nvSpPr>
          <p:cNvPr id="6" name="テキスト ボックス 5"/>
          <p:cNvSpPr txBox="1"/>
          <p:nvPr/>
        </p:nvSpPr>
        <p:spPr>
          <a:xfrm>
            <a:off x="3119049" y="4752259"/>
            <a:ext cx="3006811" cy="276999"/>
          </a:xfrm>
          <a:prstGeom prst="rect">
            <a:avLst/>
          </a:prstGeom>
          <a:noFill/>
        </p:spPr>
        <p:txBody>
          <a:bodyPr wrap="square" rtlCol="0">
            <a:spAutoFit/>
          </a:bodyPr>
          <a:lstStyle/>
          <a:p>
            <a:pPr algn="ctr"/>
            <a:r>
              <a:rPr kumimoji="1" lang="ja-JP" altLang="en-US" sz="1200" dirty="0">
                <a:latin typeface="BIZ UDゴシック" panose="020B0400000000000000" pitchFamily="49" charset="-128"/>
                <a:ea typeface="BIZ UDゴシック" panose="020B0400000000000000" pitchFamily="49" charset="-128"/>
              </a:rPr>
              <a:t>表　外皮性能の基準</a:t>
            </a:r>
          </a:p>
        </p:txBody>
      </p:sp>
      <p:sp>
        <p:nvSpPr>
          <p:cNvPr id="11" name="コンテンツ プレースホルダー 2"/>
          <p:cNvSpPr txBox="1">
            <a:spLocks/>
          </p:cNvSpPr>
          <p:nvPr/>
        </p:nvSpPr>
        <p:spPr>
          <a:xfrm>
            <a:off x="7760043" y="3443177"/>
            <a:ext cx="1383957" cy="1171393"/>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最低基準</a:t>
            </a:r>
            <a:endParaRPr lang="en-US" altLang="ja-JP" sz="1200" dirty="0">
              <a:latin typeface="BIZ UDゴシック" panose="020B0400000000000000" pitchFamily="49" charset="-128"/>
              <a:ea typeface="BIZ UDゴシック" panose="020B0400000000000000" pitchFamily="49" charset="-128"/>
            </a:endParaRPr>
          </a:p>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推奨基準</a:t>
            </a:r>
            <a:endParaRPr lang="en-US" altLang="ja-JP" sz="1200" dirty="0">
              <a:latin typeface="BIZ UDゴシック" panose="020B0400000000000000" pitchFamily="49" charset="-128"/>
              <a:ea typeface="BIZ UDゴシック" panose="020B0400000000000000" pitchFamily="49" charset="-128"/>
            </a:endParaRPr>
          </a:p>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先導基準</a:t>
            </a:r>
            <a:endParaRPr lang="ja-JP" altLang="en-US" sz="1000" dirty="0">
              <a:latin typeface="BIZ UDゴシック" panose="020B0400000000000000" pitchFamily="49" charset="-128"/>
              <a:ea typeface="BIZ UDゴシック" panose="020B0400000000000000" pitchFamily="49" charset="-128"/>
            </a:endParaRPr>
          </a:p>
        </p:txBody>
      </p:sp>
      <p:sp>
        <p:nvSpPr>
          <p:cNvPr id="3" name="スライド番号プレースホルダー 2"/>
          <p:cNvSpPr>
            <a:spLocks noGrp="1"/>
          </p:cNvSpPr>
          <p:nvPr>
            <p:ph type="sldNum" sz="quarter" idx="12"/>
          </p:nvPr>
        </p:nvSpPr>
        <p:spPr>
          <a:xfrm>
            <a:off x="7082479" y="6500930"/>
            <a:ext cx="2057400" cy="365125"/>
          </a:xfrm>
        </p:spPr>
        <p:txBody>
          <a:bodyPr/>
          <a:lstStyle/>
          <a:p>
            <a:fld id="{9596C9B7-AB3B-4613-B0B3-09F8EBDE438A}" type="slidenum">
              <a:rPr kumimoji="1" lang="ja-JP" altLang="en-US" smtClean="0"/>
              <a:t>10</a:t>
            </a:fld>
            <a:endParaRPr kumimoji="1" lang="ja-JP" altLang="en-US" dirty="0"/>
          </a:p>
        </p:txBody>
      </p:sp>
      <p:sp>
        <p:nvSpPr>
          <p:cNvPr id="12" name="テキスト ボックス 11"/>
          <p:cNvSpPr txBox="1"/>
          <p:nvPr/>
        </p:nvSpPr>
        <p:spPr>
          <a:xfrm>
            <a:off x="1278924" y="3495334"/>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P44</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13" name="コンテンツ プレースホルダー 2"/>
          <p:cNvSpPr txBox="1">
            <a:spLocks/>
          </p:cNvSpPr>
          <p:nvPr/>
        </p:nvSpPr>
        <p:spPr>
          <a:xfrm>
            <a:off x="6376085" y="3443177"/>
            <a:ext cx="1383957" cy="700455"/>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endParaRPr lang="en-US" altLang="ja-JP" sz="1200" dirty="0">
              <a:latin typeface="BIZ UDゴシック" panose="020B0400000000000000" pitchFamily="49" charset="-128"/>
              <a:ea typeface="BIZ UDゴシック" panose="020B0400000000000000" pitchFamily="49" charset="-128"/>
            </a:endParaRPr>
          </a:p>
        </p:txBody>
      </p:sp>
      <p:sp>
        <p:nvSpPr>
          <p:cNvPr id="4" name="テキスト ボックス 3"/>
          <p:cNvSpPr txBox="1"/>
          <p:nvPr/>
        </p:nvSpPr>
        <p:spPr>
          <a:xfrm>
            <a:off x="6376084" y="3452791"/>
            <a:ext cx="1383958" cy="276999"/>
          </a:xfrm>
          <a:prstGeom prst="rect">
            <a:avLst/>
          </a:prstGeom>
          <a:solidFill>
            <a:schemeClr val="tx1">
              <a:lumMod val="50000"/>
              <a:lumOff val="50000"/>
            </a:schemeClr>
          </a:solidFill>
        </p:spPr>
        <p:txBody>
          <a:bodyPr wrap="square" rtlCol="0">
            <a:spAutoFit/>
          </a:bodyPr>
          <a:lstStyle/>
          <a:p>
            <a:pPr algn="ctr"/>
            <a:r>
              <a:rPr kumimoji="1" lang="ja-JP" altLang="en-US" sz="1200" b="1" dirty="0">
                <a:solidFill>
                  <a:schemeClr val="bg1"/>
                </a:solidFill>
              </a:rPr>
              <a:t>設計値</a:t>
            </a:r>
          </a:p>
        </p:txBody>
      </p:sp>
    </p:spTree>
    <p:extLst>
      <p:ext uri="{BB962C8B-B14F-4D97-AF65-F5344CB8AC3E}">
        <p14:creationId xmlns:p14="http://schemas.microsoft.com/office/powerpoint/2010/main" val="3198262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p:cNvSpPr/>
          <p:nvPr/>
        </p:nvSpPr>
        <p:spPr>
          <a:xfrm>
            <a:off x="-1" y="1273600"/>
            <a:ext cx="1400433" cy="343849"/>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6" name="正方形/長方形 25"/>
          <p:cNvSpPr/>
          <p:nvPr/>
        </p:nvSpPr>
        <p:spPr>
          <a:xfrm>
            <a:off x="0" y="1273600"/>
            <a:ext cx="9143999" cy="5584400"/>
          </a:xfrm>
          <a:prstGeom prst="rect">
            <a:avLst/>
          </a:prstGeom>
          <a:solidFill>
            <a:schemeClr val="accent6">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6" name="コンテンツ プレースホルダー 2"/>
          <p:cNvSpPr txBox="1">
            <a:spLocks/>
          </p:cNvSpPr>
          <p:nvPr/>
        </p:nvSpPr>
        <p:spPr>
          <a:xfrm>
            <a:off x="259491" y="1302713"/>
            <a:ext cx="7904206" cy="11521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Check</a:t>
            </a:r>
            <a:r>
              <a:rPr lang="ja-JP" altLang="en-US" sz="1800" dirty="0">
                <a:solidFill>
                  <a:schemeClr val="bg1"/>
                </a:solidFill>
                <a:latin typeface="BIZ UDゴシック" panose="020B0400000000000000" pitchFamily="49" charset="-128"/>
                <a:ea typeface="BIZ UDゴシック" panose="020B0400000000000000" pitchFamily="49" charset="-128"/>
              </a:rPr>
              <a:t>２</a:t>
            </a:r>
            <a:endParaRPr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一次エネルギ</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消費量の削減</a:t>
            </a: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・省エネ基準からそれぞれ下表のとおり削減すること</a:t>
            </a:r>
            <a:endParaRPr lang="en-US" altLang="ja-JP" sz="1200" dirty="0">
              <a:latin typeface="BIZ UDゴシック" panose="020B0400000000000000" pitchFamily="49" charset="-128"/>
              <a:ea typeface="BIZ UDゴシック" panose="020B0400000000000000" pitchFamily="49" charset="-128"/>
            </a:endParaRPr>
          </a:p>
        </p:txBody>
      </p:sp>
      <p:sp>
        <p:nvSpPr>
          <p:cNvPr id="22" name="タイトル 1"/>
          <p:cNvSpPr txBox="1">
            <a:spLocks/>
          </p:cNvSpPr>
          <p:nvPr/>
        </p:nvSpPr>
        <p:spPr>
          <a:xfrm>
            <a:off x="0" y="-120"/>
            <a:ext cx="9144000" cy="55755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800" dirty="0">
                <a:solidFill>
                  <a:schemeClr val="bg1">
                    <a:lumMod val="65000"/>
                  </a:schemeClr>
                </a:solidFill>
                <a:latin typeface="BIZ UDゴシック" panose="020B0400000000000000" pitchFamily="49" charset="-128"/>
                <a:ea typeface="BIZ UDゴシック" panose="020B0400000000000000" pitchFamily="49" charset="-128"/>
              </a:rPr>
              <a:t>信州健康ゼロエネ住宅指針チェックリスト</a:t>
            </a:r>
          </a:p>
        </p:txBody>
      </p:sp>
      <p:graphicFrame>
        <p:nvGraphicFramePr>
          <p:cNvPr id="5" name="表 4"/>
          <p:cNvGraphicFramePr>
            <a:graphicFrameLocks noGrp="1"/>
          </p:cNvGraphicFramePr>
          <p:nvPr>
            <p:extLst>
              <p:ext uri="{D42A27DB-BD31-4B8C-83A1-F6EECF244321}">
                <p14:modId xmlns:p14="http://schemas.microsoft.com/office/powerpoint/2010/main" val="2239807324"/>
              </p:ext>
            </p:extLst>
          </p:nvPr>
        </p:nvGraphicFramePr>
        <p:xfrm>
          <a:off x="1309815" y="2535112"/>
          <a:ext cx="6625280" cy="1138964"/>
        </p:xfrm>
        <a:graphic>
          <a:graphicData uri="http://schemas.openxmlformats.org/drawingml/2006/table">
            <a:tbl>
              <a:tblPr firstRow="1" bandRow="1">
                <a:tableStyleId>{93296810-A885-4BE3-A3E7-6D5BEEA58F35}</a:tableStyleId>
              </a:tblPr>
              <a:tblGrid>
                <a:gridCol w="1325056">
                  <a:extLst>
                    <a:ext uri="{9D8B030D-6E8A-4147-A177-3AD203B41FA5}">
                      <a16:colId xmlns:a16="http://schemas.microsoft.com/office/drawing/2014/main" val="2736049398"/>
                    </a:ext>
                  </a:extLst>
                </a:gridCol>
                <a:gridCol w="5300224">
                  <a:extLst>
                    <a:ext uri="{9D8B030D-6E8A-4147-A177-3AD203B41FA5}">
                      <a16:colId xmlns:a16="http://schemas.microsoft.com/office/drawing/2014/main" val="1885609959"/>
                    </a:ext>
                  </a:extLst>
                </a:gridCol>
              </a:tblGrid>
              <a:tr h="284741">
                <a:tc>
                  <a:txBody>
                    <a:bodyPr/>
                    <a:lstStyle/>
                    <a:p>
                      <a:pPr algn="ctr"/>
                      <a:r>
                        <a:rPr kumimoji="1" lang="ja-JP" altLang="en-US" sz="1200" dirty="0">
                          <a:latin typeface="BIZ UDゴシック" panose="020B0400000000000000" pitchFamily="49" charset="-128"/>
                          <a:ea typeface="BIZ UDゴシック" panose="020B0400000000000000" pitchFamily="49" charset="-128"/>
                        </a:rPr>
                        <a:t>基準</a:t>
                      </a:r>
                    </a:p>
                  </a:txBody>
                  <a:tcPr/>
                </a:tc>
                <a:tc>
                  <a:txBody>
                    <a:bodyPr/>
                    <a:lstStyle/>
                    <a:p>
                      <a:pPr algn="ctr"/>
                      <a:r>
                        <a:rPr kumimoji="1" lang="ja-JP" altLang="en-US" sz="1200" dirty="0">
                          <a:latin typeface="BIZ UDゴシック" panose="020B0400000000000000" pitchFamily="49" charset="-128"/>
                          <a:ea typeface="BIZ UDゴシック" panose="020B0400000000000000" pitchFamily="49" charset="-128"/>
                        </a:rPr>
                        <a:t>削減量（対省エネ基準）</a:t>
                      </a:r>
                    </a:p>
                  </a:txBody>
                  <a:tcPr/>
                </a:tc>
                <a:extLst>
                  <a:ext uri="{0D108BD9-81ED-4DB2-BD59-A6C34878D82A}">
                    <a16:rowId xmlns:a16="http://schemas.microsoft.com/office/drawing/2014/main" val="1552021399"/>
                  </a:ext>
                </a:extLst>
              </a:tr>
              <a:tr h="284741">
                <a:tc>
                  <a:txBody>
                    <a:bodyPr/>
                    <a:lstStyle/>
                    <a:p>
                      <a:pPr algn="ctr"/>
                      <a:r>
                        <a:rPr kumimoji="1" lang="ja-JP" altLang="en-US" sz="1200" dirty="0">
                          <a:latin typeface="BIZ UDゴシック" panose="020B0400000000000000" pitchFamily="49" charset="-128"/>
                          <a:ea typeface="BIZ UDゴシック" panose="020B0400000000000000" pitchFamily="49" charset="-128"/>
                        </a:rPr>
                        <a:t>最低基準</a:t>
                      </a:r>
                    </a:p>
                  </a:txBody>
                  <a:tcPr/>
                </a:tc>
                <a:tc>
                  <a:txBody>
                    <a:bodyPr/>
                    <a:lstStyle/>
                    <a:p>
                      <a:pPr algn="ctr"/>
                      <a:r>
                        <a:rPr kumimoji="1" lang="en-US" altLang="ja-JP" sz="1200" dirty="0">
                          <a:latin typeface="BIZ UDゴシック" panose="020B0400000000000000" pitchFamily="49" charset="-128"/>
                          <a:ea typeface="BIZ UDゴシック" panose="020B0400000000000000" pitchFamily="49" charset="-128"/>
                        </a:rPr>
                        <a:t>20</a:t>
                      </a:r>
                      <a:r>
                        <a:rPr kumimoji="1" lang="ja-JP" altLang="en-US" sz="1200" dirty="0">
                          <a:latin typeface="BIZ UDゴシック" panose="020B0400000000000000" pitchFamily="49" charset="-128"/>
                          <a:ea typeface="BIZ UDゴシック" panose="020B0400000000000000" pitchFamily="49" charset="-128"/>
                        </a:rPr>
                        <a:t>％以上</a:t>
                      </a:r>
                    </a:p>
                  </a:txBody>
                  <a:tcPr/>
                </a:tc>
                <a:extLst>
                  <a:ext uri="{0D108BD9-81ED-4DB2-BD59-A6C34878D82A}">
                    <a16:rowId xmlns:a16="http://schemas.microsoft.com/office/drawing/2014/main" val="1296131332"/>
                  </a:ext>
                </a:extLst>
              </a:tr>
              <a:tr h="284741">
                <a:tc>
                  <a:txBody>
                    <a:bodyPr/>
                    <a:lstStyle/>
                    <a:p>
                      <a:pPr algn="ctr"/>
                      <a:r>
                        <a:rPr kumimoji="1" lang="ja-JP" altLang="en-US" sz="1200" dirty="0">
                          <a:latin typeface="BIZ UDゴシック" panose="020B0400000000000000" pitchFamily="49" charset="-128"/>
                          <a:ea typeface="BIZ UDゴシック" panose="020B0400000000000000" pitchFamily="49" charset="-128"/>
                        </a:rPr>
                        <a:t>推奨基準</a:t>
                      </a:r>
                    </a:p>
                  </a:txBody>
                  <a:tcPr/>
                </a:tc>
                <a:tc>
                  <a:txBody>
                    <a:bodyPr/>
                    <a:lstStyle/>
                    <a:p>
                      <a:pPr algn="ctr"/>
                      <a:r>
                        <a:rPr kumimoji="1" lang="en-US" altLang="ja-JP" sz="1200" dirty="0">
                          <a:solidFill>
                            <a:schemeClr val="tx1"/>
                          </a:solidFill>
                          <a:latin typeface="BIZ UDゴシック" panose="020B0400000000000000" pitchFamily="49" charset="-128"/>
                          <a:ea typeface="BIZ UDゴシック" panose="020B0400000000000000" pitchFamily="49" charset="-128"/>
                        </a:rPr>
                        <a:t>30</a:t>
                      </a:r>
                      <a:r>
                        <a:rPr kumimoji="1" lang="ja-JP" altLang="en-US" sz="1200" dirty="0">
                          <a:solidFill>
                            <a:schemeClr val="tx1"/>
                          </a:solidFill>
                          <a:latin typeface="BIZ UDゴシック" panose="020B0400000000000000" pitchFamily="49" charset="-128"/>
                          <a:ea typeface="BIZ UDゴシック" panose="020B0400000000000000" pitchFamily="49" charset="-128"/>
                        </a:rPr>
                        <a:t>％</a:t>
                      </a:r>
                      <a:r>
                        <a:rPr kumimoji="1" lang="ja-JP" altLang="en-US" sz="1200" dirty="0">
                          <a:latin typeface="BIZ UDゴシック" panose="020B0400000000000000" pitchFamily="49" charset="-128"/>
                          <a:ea typeface="BIZ UDゴシック" panose="020B0400000000000000" pitchFamily="49" charset="-128"/>
                        </a:rPr>
                        <a:t>以上</a:t>
                      </a:r>
                    </a:p>
                  </a:txBody>
                  <a:tcPr/>
                </a:tc>
                <a:extLst>
                  <a:ext uri="{0D108BD9-81ED-4DB2-BD59-A6C34878D82A}">
                    <a16:rowId xmlns:a16="http://schemas.microsoft.com/office/drawing/2014/main" val="1121069789"/>
                  </a:ext>
                </a:extLst>
              </a:tr>
              <a:tr h="284741">
                <a:tc>
                  <a:txBody>
                    <a:bodyPr/>
                    <a:lstStyle/>
                    <a:p>
                      <a:pPr algn="ctr"/>
                      <a:r>
                        <a:rPr kumimoji="1" lang="ja-JP" altLang="en-US" sz="1200" dirty="0">
                          <a:latin typeface="BIZ UDゴシック" panose="020B0400000000000000" pitchFamily="49" charset="-128"/>
                          <a:ea typeface="BIZ UDゴシック" panose="020B0400000000000000" pitchFamily="49" charset="-128"/>
                        </a:rPr>
                        <a:t>先導基準</a:t>
                      </a:r>
                    </a:p>
                  </a:txBody>
                  <a:tcPr/>
                </a:tc>
                <a:tc>
                  <a:txBody>
                    <a:bodyPr/>
                    <a:lstStyle/>
                    <a:p>
                      <a:pPr algn="ctr"/>
                      <a:r>
                        <a:rPr kumimoji="1" lang="en-US" altLang="ja-JP" sz="1200" dirty="0">
                          <a:solidFill>
                            <a:schemeClr val="tx1"/>
                          </a:solidFill>
                          <a:latin typeface="BIZ UDゴシック" panose="020B0400000000000000" pitchFamily="49" charset="-128"/>
                          <a:ea typeface="BIZ UDゴシック" panose="020B0400000000000000" pitchFamily="49" charset="-128"/>
                        </a:rPr>
                        <a:t>35</a:t>
                      </a:r>
                      <a:r>
                        <a:rPr kumimoji="1" lang="ja-JP" altLang="en-US" sz="1200" dirty="0">
                          <a:solidFill>
                            <a:schemeClr val="tx1"/>
                          </a:solidFill>
                          <a:latin typeface="BIZ UDゴシック" panose="020B0400000000000000" pitchFamily="49" charset="-128"/>
                          <a:ea typeface="BIZ UDゴシック" panose="020B0400000000000000" pitchFamily="49" charset="-128"/>
                        </a:rPr>
                        <a:t>％</a:t>
                      </a:r>
                      <a:r>
                        <a:rPr kumimoji="1" lang="ja-JP" altLang="en-US" sz="1200" dirty="0">
                          <a:latin typeface="BIZ UDゴシック" panose="020B0400000000000000" pitchFamily="49" charset="-128"/>
                          <a:ea typeface="BIZ UDゴシック" panose="020B0400000000000000" pitchFamily="49" charset="-128"/>
                        </a:rPr>
                        <a:t>以上</a:t>
                      </a:r>
                    </a:p>
                  </a:txBody>
                  <a:tcPr/>
                </a:tc>
                <a:extLst>
                  <a:ext uri="{0D108BD9-81ED-4DB2-BD59-A6C34878D82A}">
                    <a16:rowId xmlns:a16="http://schemas.microsoft.com/office/drawing/2014/main" val="2681926443"/>
                  </a:ext>
                </a:extLst>
              </a:tr>
            </a:tbl>
          </a:graphicData>
        </a:graphic>
      </p:graphicFrame>
      <p:sp>
        <p:nvSpPr>
          <p:cNvPr id="6" name="テキスト ボックス 5"/>
          <p:cNvSpPr txBox="1"/>
          <p:nvPr/>
        </p:nvSpPr>
        <p:spPr>
          <a:xfrm>
            <a:off x="3119049" y="2256185"/>
            <a:ext cx="3006811" cy="276999"/>
          </a:xfrm>
          <a:prstGeom prst="rect">
            <a:avLst/>
          </a:prstGeom>
          <a:noFill/>
        </p:spPr>
        <p:txBody>
          <a:bodyPr wrap="square" rtlCol="0">
            <a:spAutoFit/>
          </a:bodyPr>
          <a:lstStyle/>
          <a:p>
            <a:pPr algn="ctr"/>
            <a:r>
              <a:rPr kumimoji="1" lang="ja-JP" altLang="en-US" sz="1200" dirty="0">
                <a:latin typeface="BIZ UDゴシック" panose="020B0400000000000000" pitchFamily="49" charset="-128"/>
                <a:ea typeface="BIZ UDゴシック" panose="020B0400000000000000" pitchFamily="49" charset="-128"/>
              </a:rPr>
              <a:t>表　一次エネルギー消費量の基準</a:t>
            </a:r>
          </a:p>
        </p:txBody>
      </p:sp>
      <p:sp>
        <p:nvSpPr>
          <p:cNvPr id="12" name="コンテンツ プレースホルダー 2"/>
          <p:cNvSpPr txBox="1">
            <a:spLocks/>
          </p:cNvSpPr>
          <p:nvPr/>
        </p:nvSpPr>
        <p:spPr>
          <a:xfrm>
            <a:off x="244822" y="4151603"/>
            <a:ext cx="7904206" cy="11521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endParaRPr lang="en-US" altLang="ja-JP" sz="1200" dirty="0">
              <a:latin typeface="BIZ UDゴシック" panose="020B0400000000000000" pitchFamily="49" charset="-128"/>
              <a:ea typeface="BIZ UDゴシック" panose="020B0400000000000000" pitchFamily="49" charset="-128"/>
            </a:endParaRPr>
          </a:p>
          <a:p>
            <a:pPr marL="0" indent="0">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p:txBody>
      </p:sp>
      <p:sp>
        <p:nvSpPr>
          <p:cNvPr id="13" name="コンテンツ プレースホルダー 2"/>
          <p:cNvSpPr txBox="1">
            <a:spLocks/>
          </p:cNvSpPr>
          <p:nvPr/>
        </p:nvSpPr>
        <p:spPr>
          <a:xfrm>
            <a:off x="259491" y="4149675"/>
            <a:ext cx="7904206" cy="11521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endParaRPr lang="en-US" altLang="ja-JP" sz="1200" dirty="0">
              <a:latin typeface="BIZ UDゴシック" panose="020B0400000000000000" pitchFamily="49" charset="-128"/>
              <a:ea typeface="BIZ UDゴシック" panose="020B0400000000000000" pitchFamily="49" charset="-128"/>
            </a:endParaRPr>
          </a:p>
        </p:txBody>
      </p:sp>
      <p:sp>
        <p:nvSpPr>
          <p:cNvPr id="14" name="コンテンツ プレースホルダー 2"/>
          <p:cNvSpPr txBox="1">
            <a:spLocks/>
          </p:cNvSpPr>
          <p:nvPr/>
        </p:nvSpPr>
        <p:spPr>
          <a:xfrm>
            <a:off x="528637" y="3817922"/>
            <a:ext cx="8343513" cy="3016210"/>
          </a:xfrm>
          <a:prstGeom prst="rect">
            <a:avLst/>
          </a:prstGeom>
        </p:spPr>
        <p:txBody>
          <a:bodyPr vert="horz"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ts val="7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①　暖房・冷房</a:t>
            </a:r>
            <a:endParaRPr lang="en-US" altLang="ja-JP" sz="1200" dirty="0">
              <a:latin typeface="BIZ UDゴシック" panose="020B0400000000000000" pitchFamily="49" charset="-128"/>
              <a:ea typeface="BIZ UDゴシック" panose="020B0400000000000000" pitchFamily="49" charset="-128"/>
            </a:endParaRPr>
          </a:p>
          <a:p>
            <a:pPr marL="0" indent="0">
              <a:lnSpc>
                <a:spcPts val="7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・木質バイオマスや地中熱等の再生可能エネルギーを積極的に活用すること</a:t>
            </a:r>
            <a:endParaRPr lang="en-US" altLang="ja-JP" sz="1200" dirty="0">
              <a:latin typeface="BIZ UDゴシック" panose="020B0400000000000000" pitchFamily="49" charset="-128"/>
              <a:ea typeface="BIZ UDゴシック" panose="020B0400000000000000" pitchFamily="49" charset="-128"/>
            </a:endParaRPr>
          </a:p>
          <a:p>
            <a:pPr marL="0" indent="0">
              <a:lnSpc>
                <a:spcPts val="7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・エアコン等の機器の選択に当たっては、通年エネルギー消費効率（</a:t>
            </a:r>
            <a:r>
              <a:rPr lang="en-US" altLang="ja-JP" sz="1200" dirty="0">
                <a:latin typeface="BIZ UDゴシック" panose="020B0400000000000000" pitchFamily="49" charset="-128"/>
                <a:ea typeface="BIZ UDゴシック" panose="020B0400000000000000" pitchFamily="49" charset="-128"/>
              </a:rPr>
              <a:t>APF</a:t>
            </a:r>
            <a:r>
              <a:rPr lang="ja-JP" altLang="en-US" sz="1200" dirty="0">
                <a:latin typeface="BIZ UDゴシック" panose="020B0400000000000000" pitchFamily="49" charset="-128"/>
                <a:ea typeface="BIZ UDゴシック" panose="020B0400000000000000" pitchFamily="49" charset="-128"/>
              </a:rPr>
              <a:t>）が高い機器を採用すること</a:t>
            </a:r>
            <a:endParaRPr lang="en-US" altLang="ja-JP" sz="1200" dirty="0">
              <a:latin typeface="BIZ UDゴシック" panose="020B0400000000000000" pitchFamily="49" charset="-128"/>
              <a:ea typeface="BIZ UDゴシック" panose="020B0400000000000000" pitchFamily="49" charset="-128"/>
            </a:endParaRPr>
          </a:p>
          <a:p>
            <a:pPr marL="0" indent="0">
              <a:lnSpc>
                <a:spcPts val="7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②　給湯</a:t>
            </a:r>
            <a:endParaRPr lang="en-US" altLang="ja-JP" sz="1200" dirty="0">
              <a:latin typeface="BIZ UDゴシック" panose="020B0400000000000000" pitchFamily="49" charset="-128"/>
              <a:ea typeface="BIZ UDゴシック" panose="020B0400000000000000" pitchFamily="49" charset="-128"/>
            </a:endParaRPr>
          </a:p>
          <a:p>
            <a:pPr marL="0" indent="0">
              <a:lnSpc>
                <a:spcPts val="700"/>
              </a:lnSpc>
              <a:buFont typeface="Arial" panose="020B0604020202020204" pitchFamily="34" charset="0"/>
              <a:buNone/>
            </a:pPr>
            <a:r>
              <a:rPr lang="en-US" altLang="ja-JP" sz="1200" dirty="0">
                <a:latin typeface="BIZ UDゴシック" panose="020B0400000000000000" pitchFamily="49" charset="-128"/>
                <a:ea typeface="BIZ UDゴシック" panose="020B0400000000000000" pitchFamily="49" charset="-128"/>
              </a:rPr>
              <a:t>      </a:t>
            </a:r>
            <a:r>
              <a:rPr lang="ja-JP" altLang="en-US" sz="1200" dirty="0">
                <a:latin typeface="BIZ UDゴシック" panose="020B0400000000000000" pitchFamily="49" charset="-128"/>
                <a:ea typeface="BIZ UDゴシック" panose="020B0400000000000000" pitchFamily="49" charset="-128"/>
              </a:rPr>
              <a:t>・潜熱回収型や自然冷媒ヒートポンプ等の高効率な機器を採用すること</a:t>
            </a:r>
            <a:endParaRPr lang="en-US" altLang="ja-JP" sz="1200" dirty="0">
              <a:latin typeface="BIZ UDゴシック" panose="020B0400000000000000" pitchFamily="49" charset="-128"/>
              <a:ea typeface="BIZ UDゴシック" panose="020B0400000000000000" pitchFamily="49" charset="-128"/>
            </a:endParaRPr>
          </a:p>
          <a:p>
            <a:pPr marL="0" indent="0">
              <a:lnSpc>
                <a:spcPts val="7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・太陽光集熱器との連結や木質バイオマスを用いた給湯ボイラーの採用などにより、再生可能エネルギーを</a:t>
            </a:r>
            <a:endParaRPr lang="en-US" altLang="ja-JP" sz="1200" dirty="0">
              <a:latin typeface="BIZ UDゴシック" panose="020B0400000000000000" pitchFamily="49" charset="-128"/>
              <a:ea typeface="BIZ UDゴシック" panose="020B0400000000000000" pitchFamily="49" charset="-128"/>
            </a:endParaRPr>
          </a:p>
          <a:p>
            <a:pPr marL="0" indent="0">
              <a:lnSpc>
                <a:spcPts val="7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最大限活用すること</a:t>
            </a:r>
            <a:endParaRPr lang="en-US" altLang="ja-JP" sz="1200" dirty="0">
              <a:latin typeface="BIZ UDゴシック" panose="020B0400000000000000" pitchFamily="49" charset="-128"/>
              <a:ea typeface="BIZ UDゴシック" panose="020B0400000000000000" pitchFamily="49" charset="-128"/>
            </a:endParaRPr>
          </a:p>
          <a:p>
            <a:pPr marL="0" indent="0">
              <a:lnSpc>
                <a:spcPts val="7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③　換気</a:t>
            </a:r>
            <a:endParaRPr lang="en-US" altLang="ja-JP" sz="1200" dirty="0">
              <a:latin typeface="BIZ UDゴシック" panose="020B0400000000000000" pitchFamily="49" charset="-128"/>
              <a:ea typeface="BIZ UDゴシック" panose="020B0400000000000000" pitchFamily="49" charset="-128"/>
            </a:endParaRPr>
          </a:p>
          <a:p>
            <a:pPr marL="0" indent="0">
              <a:lnSpc>
                <a:spcPts val="7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・適切な換気計画に基づき、手法を検討すること</a:t>
            </a:r>
            <a:endParaRPr lang="en-US" altLang="ja-JP" sz="1200" dirty="0">
              <a:latin typeface="BIZ UDゴシック" panose="020B0400000000000000" pitchFamily="49" charset="-128"/>
              <a:ea typeface="BIZ UDゴシック" panose="020B0400000000000000" pitchFamily="49" charset="-128"/>
            </a:endParaRPr>
          </a:p>
          <a:p>
            <a:pPr marL="0" indent="0">
              <a:lnSpc>
                <a:spcPts val="700"/>
              </a:lnSpc>
              <a:buFont typeface="Arial" panose="020B0604020202020204" pitchFamily="34" charset="0"/>
              <a:buNone/>
            </a:pPr>
            <a:r>
              <a:rPr lang="en-US" altLang="ja-JP" sz="1200" dirty="0">
                <a:latin typeface="BIZ UDゴシック" panose="020B0400000000000000" pitchFamily="49" charset="-128"/>
                <a:ea typeface="BIZ UDゴシック" panose="020B0400000000000000" pitchFamily="49" charset="-128"/>
              </a:rPr>
              <a:t>  </a:t>
            </a:r>
            <a:r>
              <a:rPr lang="ja-JP" altLang="en-US" sz="1200" dirty="0">
                <a:latin typeface="BIZ UDゴシック" panose="020B0400000000000000" pitchFamily="49" charset="-128"/>
                <a:ea typeface="BIZ UDゴシック" panose="020B0400000000000000" pitchFamily="49" charset="-128"/>
              </a:rPr>
              <a:t>④　照明</a:t>
            </a:r>
            <a:endParaRPr lang="en-US" altLang="ja-JP" sz="1200" dirty="0">
              <a:latin typeface="BIZ UDゴシック" panose="020B0400000000000000" pitchFamily="49" charset="-128"/>
              <a:ea typeface="BIZ UDゴシック" panose="020B0400000000000000" pitchFamily="49" charset="-128"/>
            </a:endParaRPr>
          </a:p>
          <a:p>
            <a:pPr marL="0" indent="0">
              <a:lnSpc>
                <a:spcPts val="7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a:t>
            </a:r>
            <a:r>
              <a:rPr lang="en-US" altLang="ja-JP" sz="1200" dirty="0">
                <a:latin typeface="BIZ UDゴシック" panose="020B0400000000000000" pitchFamily="49" charset="-128"/>
                <a:ea typeface="BIZ UDゴシック" panose="020B0400000000000000" pitchFamily="49" charset="-128"/>
              </a:rPr>
              <a:t>LED</a:t>
            </a:r>
            <a:r>
              <a:rPr lang="ja-JP" altLang="en-US" sz="1200" dirty="0">
                <a:latin typeface="BIZ UDゴシック" panose="020B0400000000000000" pitchFamily="49" charset="-128"/>
                <a:ea typeface="BIZ UDゴシック" panose="020B0400000000000000" pitchFamily="49" charset="-128"/>
              </a:rPr>
              <a:t>照明を用いること</a:t>
            </a:r>
            <a:endParaRPr lang="en-US" altLang="ja-JP" sz="1200" dirty="0">
              <a:latin typeface="BIZ UDゴシック" panose="020B0400000000000000" pitchFamily="49" charset="-128"/>
              <a:ea typeface="BIZ UDゴシック" panose="020B0400000000000000" pitchFamily="49" charset="-128"/>
            </a:endParaRPr>
          </a:p>
          <a:p>
            <a:pPr marL="0" indent="0">
              <a:lnSpc>
                <a:spcPts val="7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・室の使われ方や採光の状況に応じて、人感センサーや調光制御が可能な設備を積極的に採用すること</a:t>
            </a:r>
            <a:endParaRPr lang="en-US" altLang="ja-JP" sz="1200" dirty="0">
              <a:latin typeface="BIZ UDゴシック" panose="020B0400000000000000" pitchFamily="49" charset="-128"/>
              <a:ea typeface="BIZ UDゴシック" panose="020B0400000000000000" pitchFamily="49" charset="-128"/>
            </a:endParaRPr>
          </a:p>
          <a:p>
            <a:pPr marL="0" indent="0">
              <a:lnSpc>
                <a:spcPts val="7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⑤　節水</a:t>
            </a:r>
            <a:endParaRPr lang="en-US" altLang="ja-JP" sz="1200" dirty="0">
              <a:latin typeface="BIZ UDゴシック" panose="020B0400000000000000" pitchFamily="49" charset="-128"/>
              <a:ea typeface="BIZ UDゴシック" panose="020B0400000000000000" pitchFamily="49" charset="-128"/>
            </a:endParaRPr>
          </a:p>
          <a:p>
            <a:pPr marL="0" indent="0">
              <a:lnSpc>
                <a:spcPts val="7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・水栓、便器等に節水型機器を採用すること</a:t>
            </a:r>
            <a:endParaRPr lang="en-US" altLang="ja-JP" sz="1200" dirty="0">
              <a:latin typeface="BIZ UDゴシック" panose="020B0400000000000000" pitchFamily="49" charset="-128"/>
              <a:ea typeface="BIZ UDゴシック" panose="020B0400000000000000" pitchFamily="49" charset="-128"/>
            </a:endParaRPr>
          </a:p>
        </p:txBody>
      </p:sp>
      <p:sp>
        <p:nvSpPr>
          <p:cNvPr id="18" name="コンテンツ プレースホルダー 2"/>
          <p:cNvSpPr txBox="1">
            <a:spLocks/>
          </p:cNvSpPr>
          <p:nvPr/>
        </p:nvSpPr>
        <p:spPr>
          <a:xfrm>
            <a:off x="7760043" y="1283487"/>
            <a:ext cx="1383957" cy="1171393"/>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None/>
            </a:pPr>
            <a:r>
              <a:rPr lang="ja-JP" altLang="en-US" sz="1200" dirty="0">
                <a:latin typeface="BIZ UDゴシック" panose="020B0400000000000000" pitchFamily="49" charset="-128"/>
                <a:ea typeface="BIZ UDゴシック" panose="020B0400000000000000" pitchFamily="49" charset="-128"/>
              </a:rPr>
              <a:t>□　最低基準</a:t>
            </a:r>
            <a:endParaRPr lang="en-US" altLang="ja-JP" sz="1200" dirty="0">
              <a:latin typeface="BIZ UDゴシック" panose="020B0400000000000000" pitchFamily="49" charset="-128"/>
              <a:ea typeface="BIZ UDゴシック" panose="020B0400000000000000" pitchFamily="49" charset="-128"/>
            </a:endParaRPr>
          </a:p>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推奨基準</a:t>
            </a:r>
            <a:endParaRPr lang="en-US" altLang="ja-JP" sz="1200" dirty="0">
              <a:latin typeface="BIZ UDゴシック" panose="020B0400000000000000" pitchFamily="49" charset="-128"/>
              <a:ea typeface="BIZ UDゴシック" panose="020B0400000000000000" pitchFamily="49" charset="-128"/>
            </a:endParaRPr>
          </a:p>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先導基準</a:t>
            </a:r>
            <a:endParaRPr lang="ja-JP" altLang="en-US" sz="1000" dirty="0">
              <a:latin typeface="BIZ UDゴシック" panose="020B0400000000000000" pitchFamily="49" charset="-128"/>
              <a:ea typeface="BIZ UDゴシック" panose="020B0400000000000000" pitchFamily="49" charset="-128"/>
            </a:endParaRPr>
          </a:p>
        </p:txBody>
      </p:sp>
      <p:sp>
        <p:nvSpPr>
          <p:cNvPr id="2" name="スライド番号プレースホルダー 1"/>
          <p:cNvSpPr>
            <a:spLocks noGrp="1"/>
          </p:cNvSpPr>
          <p:nvPr>
            <p:ph type="sldNum" sz="quarter" idx="12"/>
          </p:nvPr>
        </p:nvSpPr>
        <p:spPr>
          <a:xfrm>
            <a:off x="7083896" y="6489179"/>
            <a:ext cx="2057400" cy="365125"/>
          </a:xfrm>
        </p:spPr>
        <p:txBody>
          <a:bodyPr/>
          <a:lstStyle/>
          <a:p>
            <a:fld id="{9596C9B7-AB3B-4613-B0B3-09F8EBDE438A}" type="slidenum">
              <a:rPr kumimoji="1" lang="ja-JP" altLang="en-US" smtClean="0"/>
              <a:t>11</a:t>
            </a:fld>
            <a:endParaRPr kumimoji="1" lang="ja-JP" altLang="en-US" dirty="0"/>
          </a:p>
        </p:txBody>
      </p:sp>
      <p:sp>
        <p:nvSpPr>
          <p:cNvPr id="15" name="テキスト ボックス 14"/>
          <p:cNvSpPr txBox="1"/>
          <p:nvPr/>
        </p:nvSpPr>
        <p:spPr>
          <a:xfrm>
            <a:off x="1287160" y="1340450"/>
            <a:ext cx="1554893"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P44-45</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17" name="コンテンツ プレースホルダー 2"/>
          <p:cNvSpPr txBox="1">
            <a:spLocks/>
          </p:cNvSpPr>
          <p:nvPr/>
        </p:nvSpPr>
        <p:spPr>
          <a:xfrm>
            <a:off x="6376086" y="1279643"/>
            <a:ext cx="1383957" cy="700455"/>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endParaRPr lang="en-US" altLang="ja-JP" sz="1200" dirty="0">
              <a:latin typeface="BIZ UDゴシック" panose="020B0400000000000000" pitchFamily="49" charset="-128"/>
              <a:ea typeface="BIZ UDゴシック" panose="020B0400000000000000" pitchFamily="49" charset="-128"/>
            </a:endParaRPr>
          </a:p>
        </p:txBody>
      </p:sp>
      <p:sp>
        <p:nvSpPr>
          <p:cNvPr id="19" name="テキスト ボックス 18"/>
          <p:cNvSpPr txBox="1"/>
          <p:nvPr/>
        </p:nvSpPr>
        <p:spPr>
          <a:xfrm>
            <a:off x="6376085" y="1281019"/>
            <a:ext cx="1383958" cy="276999"/>
          </a:xfrm>
          <a:prstGeom prst="rect">
            <a:avLst/>
          </a:prstGeom>
          <a:solidFill>
            <a:schemeClr val="tx1">
              <a:lumMod val="50000"/>
              <a:lumOff val="50000"/>
            </a:schemeClr>
          </a:solidFill>
        </p:spPr>
        <p:txBody>
          <a:bodyPr wrap="square" rtlCol="0">
            <a:spAutoFit/>
          </a:bodyPr>
          <a:lstStyle/>
          <a:p>
            <a:pPr algn="ctr"/>
            <a:r>
              <a:rPr kumimoji="1" lang="ja-JP" altLang="en-US" sz="1200" b="1" dirty="0">
                <a:solidFill>
                  <a:schemeClr val="bg1"/>
                </a:solidFill>
              </a:rPr>
              <a:t>設計値</a:t>
            </a:r>
          </a:p>
        </p:txBody>
      </p:sp>
    </p:spTree>
    <p:extLst>
      <p:ext uri="{BB962C8B-B14F-4D97-AF65-F5344CB8AC3E}">
        <p14:creationId xmlns:p14="http://schemas.microsoft.com/office/powerpoint/2010/main" val="2833114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p:cNvSpPr/>
          <p:nvPr/>
        </p:nvSpPr>
        <p:spPr>
          <a:xfrm>
            <a:off x="-1" y="1273600"/>
            <a:ext cx="1400433" cy="343849"/>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6" name="正方形/長方形 25"/>
          <p:cNvSpPr/>
          <p:nvPr/>
        </p:nvSpPr>
        <p:spPr>
          <a:xfrm>
            <a:off x="0" y="1273600"/>
            <a:ext cx="9143999" cy="2828677"/>
          </a:xfrm>
          <a:prstGeom prst="rect">
            <a:avLst/>
          </a:prstGeom>
          <a:solidFill>
            <a:schemeClr val="accent6">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6" name="コンテンツ プレースホルダー 2"/>
          <p:cNvSpPr txBox="1">
            <a:spLocks/>
          </p:cNvSpPr>
          <p:nvPr/>
        </p:nvSpPr>
        <p:spPr>
          <a:xfrm>
            <a:off x="259490" y="1302713"/>
            <a:ext cx="8612659" cy="14839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Check</a:t>
            </a:r>
            <a:r>
              <a:rPr lang="ja-JP" altLang="en-US" sz="1800" dirty="0">
                <a:solidFill>
                  <a:schemeClr val="bg1"/>
                </a:solidFill>
                <a:latin typeface="BIZ UDゴシック" panose="020B0400000000000000" pitchFamily="49" charset="-128"/>
                <a:ea typeface="BIZ UDゴシック" panose="020B0400000000000000" pitchFamily="49" charset="-128"/>
              </a:rPr>
              <a:t>３</a:t>
            </a:r>
            <a:endParaRPr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県産木材の使用</a:t>
            </a: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・信州木材認証製品センターによる認証を受けた木材等の県産木材の使用量が、下表に掲げる</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a:t>
            </a:r>
            <a:r>
              <a:rPr lang="en-US" altLang="ja-JP" sz="1200" dirty="0">
                <a:latin typeface="BIZ UDゴシック" panose="020B0400000000000000" pitchFamily="49" charset="-128"/>
                <a:ea typeface="BIZ UDゴシック" panose="020B0400000000000000" pitchFamily="49" charset="-128"/>
              </a:rPr>
              <a:t>  </a:t>
            </a:r>
            <a:r>
              <a:rPr lang="ja-JP" altLang="en-US" sz="1200" dirty="0">
                <a:latin typeface="BIZ UDゴシック" panose="020B0400000000000000" pitchFamily="49" charset="-128"/>
                <a:ea typeface="BIZ UDゴシック" panose="020B0400000000000000" pitchFamily="49" charset="-128"/>
              </a:rPr>
              <a:t>数量以上であること</a:t>
            </a:r>
            <a:endParaRPr lang="en-US" altLang="ja-JP" sz="1200" dirty="0">
              <a:latin typeface="BIZ UDゴシック" panose="020B0400000000000000" pitchFamily="49" charset="-128"/>
              <a:ea typeface="BIZ UDゴシック" panose="020B0400000000000000" pitchFamily="49" charset="-128"/>
            </a:endParaRPr>
          </a:p>
        </p:txBody>
      </p:sp>
      <p:sp>
        <p:nvSpPr>
          <p:cNvPr id="22" name="タイトル 1"/>
          <p:cNvSpPr txBox="1">
            <a:spLocks/>
          </p:cNvSpPr>
          <p:nvPr/>
        </p:nvSpPr>
        <p:spPr>
          <a:xfrm>
            <a:off x="0" y="-120"/>
            <a:ext cx="9144000" cy="55755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800" dirty="0">
                <a:solidFill>
                  <a:schemeClr val="bg1">
                    <a:lumMod val="65000"/>
                  </a:schemeClr>
                </a:solidFill>
                <a:latin typeface="BIZ UDゴシック" panose="020B0400000000000000" pitchFamily="49" charset="-128"/>
                <a:ea typeface="BIZ UDゴシック" panose="020B0400000000000000" pitchFamily="49" charset="-128"/>
              </a:rPr>
              <a:t>信州健康ゼロエネ住宅指針チェックリスト</a:t>
            </a:r>
          </a:p>
        </p:txBody>
      </p:sp>
      <p:graphicFrame>
        <p:nvGraphicFramePr>
          <p:cNvPr id="5" name="表 4"/>
          <p:cNvGraphicFramePr>
            <a:graphicFrameLocks noGrp="1"/>
          </p:cNvGraphicFramePr>
          <p:nvPr>
            <p:extLst>
              <p:ext uri="{D42A27DB-BD31-4B8C-83A1-F6EECF244321}">
                <p14:modId xmlns:p14="http://schemas.microsoft.com/office/powerpoint/2010/main" val="1811105492"/>
              </p:ext>
            </p:extLst>
          </p:nvPr>
        </p:nvGraphicFramePr>
        <p:xfrm>
          <a:off x="1309815" y="2706172"/>
          <a:ext cx="6625280" cy="1190325"/>
        </p:xfrm>
        <a:graphic>
          <a:graphicData uri="http://schemas.openxmlformats.org/drawingml/2006/table">
            <a:tbl>
              <a:tblPr firstRow="1" bandRow="1">
                <a:tableStyleId>{93296810-A885-4BE3-A3E7-6D5BEEA58F35}</a:tableStyleId>
              </a:tblPr>
              <a:tblGrid>
                <a:gridCol w="1325056">
                  <a:extLst>
                    <a:ext uri="{9D8B030D-6E8A-4147-A177-3AD203B41FA5}">
                      <a16:colId xmlns:a16="http://schemas.microsoft.com/office/drawing/2014/main" val="2736049398"/>
                    </a:ext>
                  </a:extLst>
                </a:gridCol>
                <a:gridCol w="5300224">
                  <a:extLst>
                    <a:ext uri="{9D8B030D-6E8A-4147-A177-3AD203B41FA5}">
                      <a16:colId xmlns:a16="http://schemas.microsoft.com/office/drawing/2014/main" val="1885609959"/>
                    </a:ext>
                  </a:extLst>
                </a:gridCol>
              </a:tblGrid>
              <a:tr h="305335">
                <a:tc>
                  <a:txBody>
                    <a:bodyPr/>
                    <a:lstStyle/>
                    <a:p>
                      <a:pPr algn="ctr"/>
                      <a:r>
                        <a:rPr kumimoji="1" lang="ja-JP" altLang="en-US" sz="1200" dirty="0">
                          <a:latin typeface="BIZ UDゴシック" panose="020B0400000000000000" pitchFamily="49" charset="-128"/>
                          <a:ea typeface="BIZ UDゴシック" panose="020B0400000000000000" pitchFamily="49" charset="-128"/>
                        </a:rPr>
                        <a:t>基準</a:t>
                      </a:r>
                    </a:p>
                  </a:txBody>
                  <a:tcPr/>
                </a:tc>
                <a:tc>
                  <a:txBody>
                    <a:bodyPr/>
                    <a:lstStyle/>
                    <a:p>
                      <a:pPr algn="ctr"/>
                      <a:r>
                        <a:rPr kumimoji="1" lang="ja-JP" altLang="en-US" sz="1200" dirty="0">
                          <a:latin typeface="BIZ UDゴシック" panose="020B0400000000000000" pitchFamily="49" charset="-128"/>
                          <a:ea typeface="BIZ UDゴシック" panose="020B0400000000000000" pitchFamily="49" charset="-128"/>
                        </a:rPr>
                        <a:t>削減量（対省エネ基準）</a:t>
                      </a:r>
                    </a:p>
                  </a:txBody>
                  <a:tcPr/>
                </a:tc>
                <a:extLst>
                  <a:ext uri="{0D108BD9-81ED-4DB2-BD59-A6C34878D82A}">
                    <a16:rowId xmlns:a16="http://schemas.microsoft.com/office/drawing/2014/main" val="1552021399"/>
                  </a:ext>
                </a:extLst>
              </a:tr>
              <a:tr h="305335">
                <a:tc>
                  <a:txBody>
                    <a:bodyPr/>
                    <a:lstStyle/>
                    <a:p>
                      <a:pPr algn="ctr"/>
                      <a:r>
                        <a:rPr kumimoji="1" lang="ja-JP" altLang="en-US" sz="1200" dirty="0">
                          <a:latin typeface="BIZ UDゴシック" panose="020B0400000000000000" pitchFamily="49" charset="-128"/>
                          <a:ea typeface="BIZ UDゴシック" panose="020B0400000000000000" pitchFamily="49" charset="-128"/>
                        </a:rPr>
                        <a:t>最低基準</a:t>
                      </a:r>
                    </a:p>
                  </a:txBody>
                  <a:tcPr/>
                </a:tc>
                <a:tc>
                  <a:txBody>
                    <a:bodyPr/>
                    <a:lstStyle/>
                    <a:p>
                      <a:pPr algn="ctr"/>
                      <a:r>
                        <a:rPr kumimoji="1" lang="en-US" altLang="ja-JP" sz="1200" dirty="0">
                          <a:solidFill>
                            <a:schemeClr val="tx1"/>
                          </a:solidFill>
                          <a:latin typeface="BIZ UDゴシック" panose="020B0400000000000000" pitchFamily="49" charset="-128"/>
                          <a:ea typeface="BIZ UDゴシック" panose="020B0400000000000000" pitchFamily="49" charset="-128"/>
                        </a:rPr>
                        <a:t>0.025</a:t>
                      </a:r>
                      <a:r>
                        <a:rPr kumimoji="1" lang="ja-JP" altLang="en-US" sz="1200" dirty="0">
                          <a:solidFill>
                            <a:schemeClr val="tx1"/>
                          </a:solidFill>
                          <a:latin typeface="BIZ UDゴシック" panose="020B0400000000000000" pitchFamily="49" charset="-128"/>
                          <a:ea typeface="BIZ UDゴシック" panose="020B0400000000000000" pitchFamily="49" charset="-128"/>
                        </a:rPr>
                        <a:t>㎥</a:t>
                      </a:r>
                      <a:r>
                        <a:rPr kumimoji="1" lang="en-US" altLang="ja-JP" sz="1200" dirty="0">
                          <a:solidFill>
                            <a:schemeClr val="tx1"/>
                          </a:solidFill>
                          <a:latin typeface="BIZ UDゴシック" panose="020B0400000000000000" pitchFamily="49" charset="-128"/>
                          <a:ea typeface="BIZ UDゴシック" panose="020B0400000000000000" pitchFamily="49" charset="-128"/>
                        </a:rPr>
                        <a:t>/</a:t>
                      </a:r>
                      <a:r>
                        <a:rPr kumimoji="1" lang="ja-JP" altLang="en-US" sz="1200" dirty="0">
                          <a:solidFill>
                            <a:schemeClr val="tx1"/>
                          </a:solidFill>
                          <a:latin typeface="BIZ UDゴシック" panose="020B0400000000000000" pitchFamily="49" charset="-128"/>
                          <a:ea typeface="BIZ UDゴシック" panose="020B0400000000000000" pitchFamily="49" charset="-128"/>
                        </a:rPr>
                        <a:t>㎡</a:t>
                      </a:r>
                      <a:r>
                        <a:rPr kumimoji="1" lang="ja-JP" altLang="en-US" sz="1200" dirty="0">
                          <a:latin typeface="BIZ UDゴシック" panose="020B0400000000000000" pitchFamily="49" charset="-128"/>
                          <a:ea typeface="BIZ UDゴシック" panose="020B0400000000000000" pitchFamily="49" charset="-128"/>
                        </a:rPr>
                        <a:t>又は仕上材</a:t>
                      </a:r>
                      <a:r>
                        <a:rPr kumimoji="1" lang="en-US" altLang="ja-JP" sz="1200" dirty="0">
                          <a:latin typeface="BIZ UDゴシック" panose="020B0400000000000000" pitchFamily="49" charset="-128"/>
                          <a:ea typeface="BIZ UDゴシック" panose="020B0400000000000000" pitchFamily="49" charset="-128"/>
                        </a:rPr>
                        <a:t>30</a:t>
                      </a:r>
                      <a:r>
                        <a:rPr kumimoji="1" lang="ja-JP" altLang="en-US" sz="1200" dirty="0">
                          <a:latin typeface="BIZ UDゴシック" panose="020B0400000000000000" pitchFamily="49" charset="-128"/>
                          <a:ea typeface="BIZ UDゴシック" panose="020B0400000000000000" pitchFamily="49" charset="-128"/>
                        </a:rPr>
                        <a:t>㎡</a:t>
                      </a:r>
                    </a:p>
                  </a:txBody>
                  <a:tcPr/>
                </a:tc>
                <a:extLst>
                  <a:ext uri="{0D108BD9-81ED-4DB2-BD59-A6C34878D82A}">
                    <a16:rowId xmlns:a16="http://schemas.microsoft.com/office/drawing/2014/main" val="1296131332"/>
                  </a:ext>
                </a:extLst>
              </a:tr>
              <a:tr h="305335">
                <a:tc>
                  <a:txBody>
                    <a:bodyPr/>
                    <a:lstStyle/>
                    <a:p>
                      <a:pPr algn="ctr"/>
                      <a:r>
                        <a:rPr kumimoji="1" lang="ja-JP" altLang="en-US" sz="1200" dirty="0">
                          <a:latin typeface="BIZ UDゴシック" panose="020B0400000000000000" pitchFamily="49" charset="-128"/>
                          <a:ea typeface="BIZ UDゴシック" panose="020B0400000000000000" pitchFamily="49" charset="-128"/>
                        </a:rPr>
                        <a:t>推奨基準</a:t>
                      </a:r>
                    </a:p>
                  </a:txBody>
                  <a:tcPr/>
                </a:tc>
                <a:tc>
                  <a:txBody>
                    <a:bodyPr/>
                    <a:lstStyle/>
                    <a:p>
                      <a:pPr algn="ctr"/>
                      <a:r>
                        <a:rPr kumimoji="1" lang="en-US" altLang="ja-JP" sz="1200" dirty="0">
                          <a:latin typeface="BIZ UDゴシック" panose="020B0400000000000000" pitchFamily="49" charset="-128"/>
                          <a:ea typeface="BIZ UDゴシック" panose="020B0400000000000000" pitchFamily="49" charset="-128"/>
                        </a:rPr>
                        <a:t>0.12</a:t>
                      </a:r>
                      <a:r>
                        <a:rPr kumimoji="1" lang="ja-JP" altLang="en-US" sz="1200" dirty="0">
                          <a:latin typeface="BIZ UDゴシック" panose="020B0400000000000000" pitchFamily="49" charset="-128"/>
                          <a:ea typeface="BIZ UDゴシック" panose="020B0400000000000000" pitchFamily="49" charset="-128"/>
                        </a:rPr>
                        <a:t>㎥</a:t>
                      </a:r>
                      <a:r>
                        <a:rPr kumimoji="1" lang="en-US" altLang="ja-JP" sz="1200" dirty="0">
                          <a:latin typeface="BIZ UDゴシック" panose="020B0400000000000000" pitchFamily="49" charset="-128"/>
                          <a:ea typeface="BIZ UDゴシック" panose="020B0400000000000000" pitchFamily="49" charset="-128"/>
                        </a:rPr>
                        <a:t>/</a:t>
                      </a:r>
                      <a:r>
                        <a:rPr kumimoji="1" lang="ja-JP" altLang="en-US" sz="1200" dirty="0">
                          <a:latin typeface="BIZ UDゴシック" panose="020B0400000000000000" pitchFamily="49" charset="-128"/>
                          <a:ea typeface="BIZ UDゴシック" panose="020B0400000000000000" pitchFamily="49" charset="-128"/>
                        </a:rPr>
                        <a:t>㎡（工事で使用する木材の</a:t>
                      </a:r>
                      <a:r>
                        <a:rPr kumimoji="1" lang="en-US" altLang="ja-JP" sz="1200" dirty="0">
                          <a:latin typeface="BIZ UDゴシック" panose="020B0400000000000000" pitchFamily="49" charset="-128"/>
                          <a:ea typeface="BIZ UDゴシック" panose="020B0400000000000000" pitchFamily="49" charset="-128"/>
                        </a:rPr>
                        <a:t>60</a:t>
                      </a:r>
                      <a:r>
                        <a:rPr kumimoji="1" lang="ja-JP" altLang="en-US" sz="1200" dirty="0">
                          <a:latin typeface="BIZ UDゴシック" panose="020B0400000000000000" pitchFamily="49" charset="-128"/>
                          <a:ea typeface="BIZ UDゴシック" panose="020B0400000000000000" pitchFamily="49" charset="-128"/>
                        </a:rPr>
                        <a:t>％程度）</a:t>
                      </a:r>
                    </a:p>
                  </a:txBody>
                  <a:tcPr/>
                </a:tc>
                <a:extLst>
                  <a:ext uri="{0D108BD9-81ED-4DB2-BD59-A6C34878D82A}">
                    <a16:rowId xmlns:a16="http://schemas.microsoft.com/office/drawing/2014/main" val="1121069789"/>
                  </a:ext>
                </a:extLst>
              </a:tr>
              <a:tr h="231196">
                <a:tc>
                  <a:txBody>
                    <a:bodyPr/>
                    <a:lstStyle/>
                    <a:p>
                      <a:pPr algn="ctr"/>
                      <a:r>
                        <a:rPr kumimoji="1" lang="ja-JP" altLang="en-US" sz="1200" dirty="0">
                          <a:latin typeface="BIZ UDゴシック" panose="020B0400000000000000" pitchFamily="49" charset="-128"/>
                          <a:ea typeface="BIZ UDゴシック" panose="020B0400000000000000" pitchFamily="49" charset="-128"/>
                        </a:rPr>
                        <a:t>先導基準</a:t>
                      </a:r>
                    </a:p>
                  </a:txBody>
                  <a:tcPr/>
                </a:tc>
                <a:tc>
                  <a:txBody>
                    <a:bodyPr/>
                    <a:lstStyle/>
                    <a:p>
                      <a:pPr algn="ctr"/>
                      <a:r>
                        <a:rPr kumimoji="1" lang="en-US" altLang="ja-JP" sz="1200" dirty="0">
                          <a:latin typeface="BIZ UDゴシック" panose="020B0400000000000000" pitchFamily="49" charset="-128"/>
                          <a:ea typeface="BIZ UDゴシック" panose="020B0400000000000000" pitchFamily="49" charset="-128"/>
                        </a:rPr>
                        <a:t>0.16</a:t>
                      </a:r>
                      <a:r>
                        <a:rPr kumimoji="1" lang="ja-JP" altLang="en-US" sz="1200" dirty="0">
                          <a:latin typeface="BIZ UDゴシック" panose="020B0400000000000000" pitchFamily="49" charset="-128"/>
                          <a:ea typeface="BIZ UDゴシック" panose="020B0400000000000000" pitchFamily="49" charset="-128"/>
                        </a:rPr>
                        <a:t>㎥</a:t>
                      </a:r>
                      <a:r>
                        <a:rPr kumimoji="1" lang="en-US" altLang="ja-JP" sz="1200" dirty="0">
                          <a:latin typeface="BIZ UDゴシック" panose="020B0400000000000000" pitchFamily="49" charset="-128"/>
                          <a:ea typeface="BIZ UDゴシック" panose="020B0400000000000000" pitchFamily="49" charset="-128"/>
                        </a:rPr>
                        <a:t>/</a:t>
                      </a:r>
                      <a:r>
                        <a:rPr kumimoji="1" lang="ja-JP" altLang="en-US" sz="1200" dirty="0">
                          <a:latin typeface="BIZ UDゴシック" panose="020B0400000000000000" pitchFamily="49" charset="-128"/>
                          <a:ea typeface="BIZ UDゴシック" panose="020B0400000000000000" pitchFamily="49" charset="-128"/>
                        </a:rPr>
                        <a:t>㎡（工事で使用する木材の</a:t>
                      </a:r>
                      <a:r>
                        <a:rPr kumimoji="1" lang="en-US" altLang="ja-JP" sz="1200" dirty="0">
                          <a:latin typeface="BIZ UDゴシック" panose="020B0400000000000000" pitchFamily="49" charset="-128"/>
                          <a:ea typeface="BIZ UDゴシック" panose="020B0400000000000000" pitchFamily="49" charset="-128"/>
                        </a:rPr>
                        <a:t>80</a:t>
                      </a:r>
                      <a:r>
                        <a:rPr kumimoji="1" lang="ja-JP" altLang="en-US" sz="1200" dirty="0">
                          <a:latin typeface="BIZ UDゴシック" panose="020B0400000000000000" pitchFamily="49" charset="-128"/>
                          <a:ea typeface="BIZ UDゴシック" panose="020B0400000000000000" pitchFamily="49" charset="-128"/>
                        </a:rPr>
                        <a:t>％程度）</a:t>
                      </a:r>
                    </a:p>
                  </a:txBody>
                  <a:tcPr/>
                </a:tc>
                <a:extLst>
                  <a:ext uri="{0D108BD9-81ED-4DB2-BD59-A6C34878D82A}">
                    <a16:rowId xmlns:a16="http://schemas.microsoft.com/office/drawing/2014/main" val="2681926443"/>
                  </a:ext>
                </a:extLst>
              </a:tr>
            </a:tbl>
          </a:graphicData>
        </a:graphic>
      </p:graphicFrame>
      <p:sp>
        <p:nvSpPr>
          <p:cNvPr id="6" name="テキスト ボックス 5"/>
          <p:cNvSpPr txBox="1"/>
          <p:nvPr/>
        </p:nvSpPr>
        <p:spPr>
          <a:xfrm>
            <a:off x="3119049" y="2445654"/>
            <a:ext cx="3006811" cy="276999"/>
          </a:xfrm>
          <a:prstGeom prst="rect">
            <a:avLst/>
          </a:prstGeom>
          <a:noFill/>
        </p:spPr>
        <p:txBody>
          <a:bodyPr wrap="square" rtlCol="0">
            <a:spAutoFit/>
          </a:bodyPr>
          <a:lstStyle/>
          <a:p>
            <a:pPr algn="ctr"/>
            <a:r>
              <a:rPr kumimoji="1" lang="ja-JP" altLang="en-US" sz="1200" dirty="0">
                <a:latin typeface="BIZ UDゴシック" panose="020B0400000000000000" pitchFamily="49" charset="-128"/>
                <a:ea typeface="BIZ UDゴシック" panose="020B0400000000000000" pitchFamily="49" charset="-128"/>
              </a:rPr>
              <a:t>表　木材使用量の基準</a:t>
            </a:r>
          </a:p>
        </p:txBody>
      </p:sp>
      <p:sp>
        <p:nvSpPr>
          <p:cNvPr id="12" name="コンテンツ プレースホルダー 2"/>
          <p:cNvSpPr txBox="1">
            <a:spLocks/>
          </p:cNvSpPr>
          <p:nvPr/>
        </p:nvSpPr>
        <p:spPr>
          <a:xfrm>
            <a:off x="244822" y="4769440"/>
            <a:ext cx="7904206" cy="11521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endParaRPr lang="en-US" altLang="ja-JP" sz="1200" dirty="0">
              <a:latin typeface="BIZ UDゴシック" panose="020B0400000000000000" pitchFamily="49" charset="-128"/>
              <a:ea typeface="BIZ UDゴシック" panose="020B0400000000000000" pitchFamily="49" charset="-128"/>
            </a:endParaRPr>
          </a:p>
          <a:p>
            <a:pPr marL="0" indent="0">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p:txBody>
      </p:sp>
      <p:sp>
        <p:nvSpPr>
          <p:cNvPr id="13" name="コンテンツ プレースホルダー 2"/>
          <p:cNvSpPr txBox="1">
            <a:spLocks/>
          </p:cNvSpPr>
          <p:nvPr/>
        </p:nvSpPr>
        <p:spPr>
          <a:xfrm>
            <a:off x="259491" y="4767512"/>
            <a:ext cx="7904206" cy="11521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endParaRPr lang="en-US" altLang="ja-JP" sz="1200" dirty="0">
              <a:latin typeface="BIZ UDゴシック" panose="020B0400000000000000" pitchFamily="49" charset="-128"/>
              <a:ea typeface="BIZ UDゴシック" panose="020B0400000000000000" pitchFamily="49" charset="-128"/>
            </a:endParaRPr>
          </a:p>
        </p:txBody>
      </p:sp>
      <p:sp>
        <p:nvSpPr>
          <p:cNvPr id="15" name="正方形/長方形 14"/>
          <p:cNvSpPr/>
          <p:nvPr/>
        </p:nvSpPr>
        <p:spPr>
          <a:xfrm>
            <a:off x="0" y="4185673"/>
            <a:ext cx="1400433" cy="343849"/>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8" name="正方形/長方形 17"/>
          <p:cNvSpPr/>
          <p:nvPr/>
        </p:nvSpPr>
        <p:spPr>
          <a:xfrm>
            <a:off x="1" y="4195560"/>
            <a:ext cx="9143999" cy="2662440"/>
          </a:xfrm>
          <a:prstGeom prst="rect">
            <a:avLst/>
          </a:prstGeom>
          <a:solidFill>
            <a:schemeClr val="accent6">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9" name="コンテンツ プレースホルダー 2"/>
          <p:cNvSpPr txBox="1">
            <a:spLocks/>
          </p:cNvSpPr>
          <p:nvPr/>
        </p:nvSpPr>
        <p:spPr>
          <a:xfrm>
            <a:off x="259491" y="4214786"/>
            <a:ext cx="8612659" cy="14839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Check</a:t>
            </a:r>
            <a:r>
              <a:rPr lang="ja-JP" altLang="en-US" sz="1800" dirty="0">
                <a:solidFill>
                  <a:schemeClr val="bg1"/>
                </a:solidFill>
                <a:latin typeface="BIZ UDゴシック" panose="020B0400000000000000" pitchFamily="49" charset="-128"/>
                <a:ea typeface="BIZ UDゴシック" panose="020B0400000000000000" pitchFamily="49" charset="-128"/>
              </a:rPr>
              <a:t>４</a:t>
            </a:r>
            <a:endParaRPr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太陽光発電設備又は木質バイオマスを利用した暖房設備の設置</a:t>
            </a: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・太陽光発電設備又は木質バイオマスを利用した暖房設備を下表のとおり導入すること</a:t>
            </a:r>
            <a:endParaRPr lang="en-US" altLang="ja-JP" sz="1200" dirty="0">
              <a:latin typeface="BIZ UDゴシック" panose="020B0400000000000000" pitchFamily="49" charset="-128"/>
              <a:ea typeface="BIZ UDゴシック" panose="020B0400000000000000" pitchFamily="49" charset="-128"/>
            </a:endParaRPr>
          </a:p>
        </p:txBody>
      </p:sp>
      <p:graphicFrame>
        <p:nvGraphicFramePr>
          <p:cNvPr id="20" name="表 19"/>
          <p:cNvGraphicFramePr>
            <a:graphicFrameLocks noGrp="1"/>
          </p:cNvGraphicFramePr>
          <p:nvPr>
            <p:extLst>
              <p:ext uri="{D42A27DB-BD31-4B8C-83A1-F6EECF244321}">
                <p14:modId xmlns:p14="http://schemas.microsoft.com/office/powerpoint/2010/main" val="3130853969"/>
              </p:ext>
            </p:extLst>
          </p:nvPr>
        </p:nvGraphicFramePr>
        <p:xfrm>
          <a:off x="1309816" y="5430704"/>
          <a:ext cx="6625280" cy="1221340"/>
        </p:xfrm>
        <a:graphic>
          <a:graphicData uri="http://schemas.openxmlformats.org/drawingml/2006/table">
            <a:tbl>
              <a:tblPr firstRow="1" bandRow="1">
                <a:tableStyleId>{93296810-A885-4BE3-A3E7-6D5BEEA58F35}</a:tableStyleId>
              </a:tblPr>
              <a:tblGrid>
                <a:gridCol w="1325056">
                  <a:extLst>
                    <a:ext uri="{9D8B030D-6E8A-4147-A177-3AD203B41FA5}">
                      <a16:colId xmlns:a16="http://schemas.microsoft.com/office/drawing/2014/main" val="2736049398"/>
                    </a:ext>
                  </a:extLst>
                </a:gridCol>
                <a:gridCol w="5300224">
                  <a:extLst>
                    <a:ext uri="{9D8B030D-6E8A-4147-A177-3AD203B41FA5}">
                      <a16:colId xmlns:a16="http://schemas.microsoft.com/office/drawing/2014/main" val="1885609959"/>
                    </a:ext>
                  </a:extLst>
                </a:gridCol>
              </a:tblGrid>
              <a:tr h="305335">
                <a:tc>
                  <a:txBody>
                    <a:bodyPr/>
                    <a:lstStyle/>
                    <a:p>
                      <a:pPr algn="ctr"/>
                      <a:r>
                        <a:rPr kumimoji="1" lang="ja-JP" altLang="en-US" sz="1200" dirty="0">
                          <a:latin typeface="BIZ UDゴシック" panose="020B0400000000000000" pitchFamily="49" charset="-128"/>
                          <a:ea typeface="BIZ UDゴシック" panose="020B0400000000000000" pitchFamily="49" charset="-128"/>
                        </a:rPr>
                        <a:t>基準</a:t>
                      </a:r>
                    </a:p>
                  </a:txBody>
                  <a:tcPr/>
                </a:tc>
                <a:tc>
                  <a:txBody>
                    <a:bodyPr/>
                    <a:lstStyle/>
                    <a:p>
                      <a:pPr algn="ctr"/>
                      <a:r>
                        <a:rPr kumimoji="1" lang="ja-JP" altLang="en-US" sz="1200" dirty="0">
                          <a:latin typeface="BIZ UDゴシック" panose="020B0400000000000000" pitchFamily="49" charset="-128"/>
                          <a:ea typeface="BIZ UDゴシック" panose="020B0400000000000000" pitchFamily="49" charset="-128"/>
                        </a:rPr>
                        <a:t>内容</a:t>
                      </a:r>
                    </a:p>
                  </a:txBody>
                  <a:tcPr/>
                </a:tc>
                <a:extLst>
                  <a:ext uri="{0D108BD9-81ED-4DB2-BD59-A6C34878D82A}">
                    <a16:rowId xmlns:a16="http://schemas.microsoft.com/office/drawing/2014/main" val="1552021399"/>
                  </a:ext>
                </a:extLst>
              </a:tr>
              <a:tr h="305335">
                <a:tc>
                  <a:txBody>
                    <a:bodyPr/>
                    <a:lstStyle/>
                    <a:p>
                      <a:pPr algn="ctr"/>
                      <a:r>
                        <a:rPr kumimoji="1" lang="ja-JP" altLang="en-US" sz="1200" dirty="0">
                          <a:latin typeface="BIZ UDゴシック" panose="020B0400000000000000" pitchFamily="49" charset="-128"/>
                          <a:ea typeface="BIZ UDゴシック" panose="020B0400000000000000" pitchFamily="49" charset="-128"/>
                        </a:rPr>
                        <a:t>最低基準</a:t>
                      </a:r>
                    </a:p>
                  </a:txBody>
                  <a:tcPr/>
                </a:tc>
                <a:tc>
                  <a:txBody>
                    <a:bodyPr/>
                    <a:lstStyle/>
                    <a:p>
                      <a:pPr algn="ctr"/>
                      <a:r>
                        <a:rPr kumimoji="1" lang="ja-JP" altLang="en-US" sz="1200" dirty="0">
                          <a:latin typeface="BIZ UDゴシック" panose="020B0400000000000000" pitchFamily="49" charset="-128"/>
                          <a:ea typeface="BIZ UDゴシック" panose="020B0400000000000000" pitchFamily="49" charset="-128"/>
                        </a:rPr>
                        <a:t>太陽光発電設備等を導入（太陽光発電設備にあっては３ｋ</a:t>
                      </a:r>
                      <a:r>
                        <a:rPr kumimoji="1" lang="en-US" altLang="ja-JP" sz="1200" dirty="0">
                          <a:latin typeface="BIZ UDゴシック" panose="020B0400000000000000" pitchFamily="49" charset="-128"/>
                          <a:ea typeface="BIZ UDゴシック" panose="020B0400000000000000" pitchFamily="49" charset="-128"/>
                        </a:rPr>
                        <a:t>W</a:t>
                      </a:r>
                      <a:r>
                        <a:rPr kumimoji="1" lang="ja-JP" altLang="en-US" sz="1200" dirty="0">
                          <a:latin typeface="BIZ UDゴシック" panose="020B0400000000000000" pitchFamily="49" charset="-128"/>
                          <a:ea typeface="BIZ UDゴシック" panose="020B0400000000000000" pitchFamily="49" charset="-128"/>
                        </a:rPr>
                        <a:t>以上）</a:t>
                      </a:r>
                    </a:p>
                  </a:txBody>
                  <a:tcPr/>
                </a:tc>
                <a:extLst>
                  <a:ext uri="{0D108BD9-81ED-4DB2-BD59-A6C34878D82A}">
                    <a16:rowId xmlns:a16="http://schemas.microsoft.com/office/drawing/2014/main" val="1296131332"/>
                  </a:ext>
                </a:extLst>
              </a:tr>
              <a:tr h="305335">
                <a:tc>
                  <a:txBody>
                    <a:bodyPr/>
                    <a:lstStyle/>
                    <a:p>
                      <a:pPr algn="ctr"/>
                      <a:r>
                        <a:rPr kumimoji="1" lang="ja-JP" altLang="en-US" sz="1200" dirty="0">
                          <a:latin typeface="BIZ UDゴシック" panose="020B0400000000000000" pitchFamily="49" charset="-128"/>
                          <a:ea typeface="BIZ UDゴシック" panose="020B0400000000000000" pitchFamily="49" charset="-128"/>
                        </a:rPr>
                        <a:t>推奨基準</a:t>
                      </a:r>
                    </a:p>
                  </a:txBody>
                  <a:tcPr/>
                </a:tc>
                <a:tc>
                  <a:txBody>
                    <a:bodyPr/>
                    <a:lstStyle/>
                    <a:p>
                      <a:pPr algn="ctr"/>
                      <a:r>
                        <a:rPr kumimoji="1" lang="ja-JP" altLang="en-US" sz="1200" dirty="0">
                          <a:latin typeface="BIZ UDゴシック" panose="020B0400000000000000" pitchFamily="49" charset="-128"/>
                          <a:ea typeface="BIZ UDゴシック" panose="020B0400000000000000" pitchFamily="49" charset="-128"/>
                        </a:rPr>
                        <a:t>家電等を除き、ゼロエネルギー達成量の太陽光発電設備等を導入</a:t>
                      </a:r>
                      <a:r>
                        <a:rPr kumimoji="1" lang="en-US" altLang="ja-JP" sz="1200" baseline="30000" dirty="0">
                          <a:latin typeface="BIZ UDゴシック" panose="020B0400000000000000" pitchFamily="49" charset="-128"/>
                          <a:ea typeface="BIZ UDゴシック" panose="020B0400000000000000" pitchFamily="49" charset="-128"/>
                        </a:rPr>
                        <a:t>※</a:t>
                      </a:r>
                      <a:endParaRPr kumimoji="1" lang="ja-JP" altLang="en-US" sz="1200" baseline="300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121069789"/>
                  </a:ext>
                </a:extLst>
              </a:tr>
              <a:tr h="305335">
                <a:tc>
                  <a:txBody>
                    <a:bodyPr/>
                    <a:lstStyle/>
                    <a:p>
                      <a:pPr algn="ctr"/>
                      <a:r>
                        <a:rPr kumimoji="1" lang="ja-JP" altLang="en-US" sz="1200" dirty="0">
                          <a:latin typeface="BIZ UDゴシック" panose="020B0400000000000000" pitchFamily="49" charset="-128"/>
                          <a:ea typeface="BIZ UDゴシック" panose="020B0400000000000000" pitchFamily="49" charset="-128"/>
                        </a:rPr>
                        <a:t>先導基準</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BIZ UDゴシック" panose="020B0400000000000000" pitchFamily="49" charset="-128"/>
                          <a:ea typeface="BIZ UDゴシック" panose="020B0400000000000000" pitchFamily="49" charset="-128"/>
                        </a:rPr>
                        <a:t>家電等を含め、ゼロエネルギー達成量の太陽光発電設備等を導入</a:t>
                      </a:r>
                      <a:r>
                        <a:rPr kumimoji="1" lang="en-US" altLang="ja-JP" sz="1200" baseline="30000" dirty="0">
                          <a:latin typeface="BIZ UDゴシック" panose="020B0400000000000000" pitchFamily="49" charset="-128"/>
                          <a:ea typeface="BIZ UDゴシック" panose="020B0400000000000000" pitchFamily="49" charset="-128"/>
                        </a:rPr>
                        <a:t>※</a:t>
                      </a:r>
                      <a:endParaRPr kumimoji="1" lang="ja-JP" altLang="en-US" sz="1200" baseline="300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681926443"/>
                  </a:ext>
                </a:extLst>
              </a:tr>
            </a:tbl>
          </a:graphicData>
        </a:graphic>
      </p:graphicFrame>
      <p:sp>
        <p:nvSpPr>
          <p:cNvPr id="21" name="テキスト ボックス 20"/>
          <p:cNvSpPr txBox="1"/>
          <p:nvPr/>
        </p:nvSpPr>
        <p:spPr>
          <a:xfrm>
            <a:off x="1323199" y="5151995"/>
            <a:ext cx="6611896" cy="276999"/>
          </a:xfrm>
          <a:prstGeom prst="rect">
            <a:avLst/>
          </a:prstGeom>
          <a:noFill/>
        </p:spPr>
        <p:txBody>
          <a:bodyPr wrap="square" rtlCol="0">
            <a:spAutoFit/>
          </a:bodyPr>
          <a:lstStyle/>
          <a:p>
            <a:pPr algn="ctr"/>
            <a:r>
              <a:rPr kumimoji="1" lang="ja-JP" altLang="en-US" sz="1200" dirty="0">
                <a:latin typeface="BIZ UDゴシック" panose="020B0400000000000000" pitchFamily="49" charset="-128"/>
                <a:ea typeface="BIZ UDゴシック" panose="020B0400000000000000" pitchFamily="49" charset="-128"/>
              </a:rPr>
              <a:t>表　太陽光発電設備又は木質バイオマスを活用した暖房設備の基準の基準</a:t>
            </a:r>
          </a:p>
        </p:txBody>
      </p:sp>
      <p:sp>
        <p:nvSpPr>
          <p:cNvPr id="24" name="テキスト ボックス 23"/>
          <p:cNvSpPr txBox="1"/>
          <p:nvPr/>
        </p:nvSpPr>
        <p:spPr>
          <a:xfrm>
            <a:off x="1311872" y="6590888"/>
            <a:ext cx="6611896" cy="261610"/>
          </a:xfrm>
          <a:prstGeom prst="rect">
            <a:avLst/>
          </a:prstGeom>
          <a:noFill/>
        </p:spPr>
        <p:txBody>
          <a:bodyPr wrap="square" rtlCol="0">
            <a:spAutoFit/>
          </a:bodyPr>
          <a:lstStyle/>
          <a:p>
            <a:pPr algn="r"/>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　次ページに説明</a:t>
            </a:r>
          </a:p>
        </p:txBody>
      </p:sp>
      <p:sp>
        <p:nvSpPr>
          <p:cNvPr id="25" name="コンテンツ プレースホルダー 2"/>
          <p:cNvSpPr txBox="1">
            <a:spLocks/>
          </p:cNvSpPr>
          <p:nvPr/>
        </p:nvSpPr>
        <p:spPr>
          <a:xfrm>
            <a:off x="7760043" y="1283487"/>
            <a:ext cx="1383957" cy="1171393"/>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None/>
            </a:pPr>
            <a:r>
              <a:rPr lang="ja-JP" altLang="en-US" sz="1200" dirty="0">
                <a:latin typeface="BIZ UDゴシック" panose="020B0400000000000000" pitchFamily="49" charset="-128"/>
                <a:ea typeface="BIZ UDゴシック" panose="020B0400000000000000" pitchFamily="49" charset="-128"/>
              </a:rPr>
              <a:t>□　最低基準</a:t>
            </a:r>
            <a:endParaRPr lang="en-US" altLang="ja-JP" sz="1200" dirty="0">
              <a:latin typeface="BIZ UDゴシック" panose="020B0400000000000000" pitchFamily="49" charset="-128"/>
              <a:ea typeface="BIZ UDゴシック" panose="020B0400000000000000" pitchFamily="49" charset="-128"/>
            </a:endParaRPr>
          </a:p>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推奨基準</a:t>
            </a:r>
            <a:endParaRPr lang="en-US" altLang="ja-JP" sz="1200" dirty="0">
              <a:latin typeface="BIZ UDゴシック" panose="020B0400000000000000" pitchFamily="49" charset="-128"/>
              <a:ea typeface="BIZ UDゴシック" panose="020B0400000000000000" pitchFamily="49" charset="-128"/>
            </a:endParaRPr>
          </a:p>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先導基準</a:t>
            </a:r>
            <a:endParaRPr lang="ja-JP" altLang="en-US" sz="1000" dirty="0">
              <a:latin typeface="BIZ UDゴシック" panose="020B0400000000000000" pitchFamily="49" charset="-128"/>
              <a:ea typeface="BIZ UDゴシック" panose="020B0400000000000000" pitchFamily="49" charset="-128"/>
            </a:endParaRPr>
          </a:p>
        </p:txBody>
      </p:sp>
      <p:sp>
        <p:nvSpPr>
          <p:cNvPr id="27" name="コンテンツ プレースホルダー 2"/>
          <p:cNvSpPr txBox="1">
            <a:spLocks/>
          </p:cNvSpPr>
          <p:nvPr/>
        </p:nvSpPr>
        <p:spPr>
          <a:xfrm>
            <a:off x="7750901" y="4190058"/>
            <a:ext cx="1383957" cy="1171393"/>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None/>
            </a:pPr>
            <a:r>
              <a:rPr lang="ja-JP" altLang="en-US" sz="1200" dirty="0">
                <a:latin typeface="BIZ UDゴシック" panose="020B0400000000000000" pitchFamily="49" charset="-128"/>
                <a:ea typeface="BIZ UDゴシック" panose="020B0400000000000000" pitchFamily="49" charset="-128"/>
              </a:rPr>
              <a:t>□　最低基準</a:t>
            </a:r>
            <a:endParaRPr lang="en-US" altLang="ja-JP" sz="1200" dirty="0">
              <a:latin typeface="BIZ UDゴシック" panose="020B0400000000000000" pitchFamily="49" charset="-128"/>
              <a:ea typeface="BIZ UDゴシック" panose="020B0400000000000000" pitchFamily="49" charset="-128"/>
            </a:endParaRPr>
          </a:p>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推奨基準</a:t>
            </a:r>
            <a:endParaRPr lang="en-US" altLang="ja-JP" sz="1200" dirty="0">
              <a:latin typeface="BIZ UDゴシック" panose="020B0400000000000000" pitchFamily="49" charset="-128"/>
              <a:ea typeface="BIZ UDゴシック" panose="020B0400000000000000" pitchFamily="49" charset="-128"/>
            </a:endParaRPr>
          </a:p>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先導基準</a:t>
            </a:r>
            <a:endParaRPr lang="ja-JP" altLang="en-US" sz="1000" dirty="0">
              <a:latin typeface="BIZ UDゴシック" panose="020B0400000000000000" pitchFamily="49" charset="-128"/>
              <a:ea typeface="BIZ UDゴシック" panose="020B0400000000000000" pitchFamily="49" charset="-128"/>
            </a:endParaRPr>
          </a:p>
        </p:txBody>
      </p:sp>
      <p:sp>
        <p:nvSpPr>
          <p:cNvPr id="2" name="スライド番号プレースホルダー 1"/>
          <p:cNvSpPr>
            <a:spLocks noGrp="1"/>
          </p:cNvSpPr>
          <p:nvPr>
            <p:ph type="sldNum" sz="quarter" idx="12"/>
          </p:nvPr>
        </p:nvSpPr>
        <p:spPr>
          <a:xfrm>
            <a:off x="7077458" y="6487373"/>
            <a:ext cx="2057400" cy="365125"/>
          </a:xfrm>
        </p:spPr>
        <p:txBody>
          <a:bodyPr/>
          <a:lstStyle/>
          <a:p>
            <a:fld id="{9596C9B7-AB3B-4613-B0B3-09F8EBDE438A}" type="slidenum">
              <a:rPr kumimoji="1" lang="ja-JP" altLang="en-US" smtClean="0"/>
              <a:t>12</a:t>
            </a:fld>
            <a:endParaRPr kumimoji="1" lang="ja-JP" altLang="en-US" dirty="0"/>
          </a:p>
        </p:txBody>
      </p:sp>
      <p:sp>
        <p:nvSpPr>
          <p:cNvPr id="23" name="テキスト ボックス 22"/>
          <p:cNvSpPr txBox="1"/>
          <p:nvPr/>
        </p:nvSpPr>
        <p:spPr>
          <a:xfrm>
            <a:off x="1245973" y="1319309"/>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P46</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28" name="テキスト ボックス 27"/>
          <p:cNvSpPr txBox="1"/>
          <p:nvPr/>
        </p:nvSpPr>
        <p:spPr>
          <a:xfrm>
            <a:off x="1245973" y="4258025"/>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P46</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29" name="コンテンツ プレースホルダー 2"/>
          <p:cNvSpPr txBox="1">
            <a:spLocks/>
          </p:cNvSpPr>
          <p:nvPr/>
        </p:nvSpPr>
        <p:spPr>
          <a:xfrm>
            <a:off x="6376085" y="1283487"/>
            <a:ext cx="1383957" cy="700455"/>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endParaRPr lang="en-US" altLang="ja-JP" sz="1200" dirty="0">
              <a:latin typeface="BIZ UDゴシック" panose="020B0400000000000000" pitchFamily="49" charset="-128"/>
              <a:ea typeface="BIZ UDゴシック" panose="020B0400000000000000" pitchFamily="49" charset="-128"/>
            </a:endParaRPr>
          </a:p>
        </p:txBody>
      </p:sp>
      <p:sp>
        <p:nvSpPr>
          <p:cNvPr id="31" name="テキスト ボックス 30"/>
          <p:cNvSpPr txBox="1"/>
          <p:nvPr/>
        </p:nvSpPr>
        <p:spPr>
          <a:xfrm>
            <a:off x="6376084" y="1293101"/>
            <a:ext cx="1383958" cy="276999"/>
          </a:xfrm>
          <a:prstGeom prst="rect">
            <a:avLst/>
          </a:prstGeom>
          <a:solidFill>
            <a:schemeClr val="tx1">
              <a:lumMod val="50000"/>
              <a:lumOff val="50000"/>
            </a:schemeClr>
          </a:solidFill>
        </p:spPr>
        <p:txBody>
          <a:bodyPr wrap="square" rtlCol="0">
            <a:spAutoFit/>
          </a:bodyPr>
          <a:lstStyle/>
          <a:p>
            <a:pPr algn="ctr"/>
            <a:r>
              <a:rPr kumimoji="1" lang="ja-JP" altLang="en-US" sz="1200" b="1" dirty="0">
                <a:solidFill>
                  <a:schemeClr val="bg1"/>
                </a:solidFill>
              </a:rPr>
              <a:t>設計値</a:t>
            </a:r>
          </a:p>
        </p:txBody>
      </p:sp>
      <p:sp>
        <p:nvSpPr>
          <p:cNvPr id="32" name="コンテンツ プレースホルダー 2"/>
          <p:cNvSpPr txBox="1">
            <a:spLocks/>
          </p:cNvSpPr>
          <p:nvPr/>
        </p:nvSpPr>
        <p:spPr>
          <a:xfrm>
            <a:off x="6366945" y="4193508"/>
            <a:ext cx="1383957" cy="700455"/>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endParaRPr lang="en-US" altLang="ja-JP" sz="1200" dirty="0">
              <a:latin typeface="BIZ UDゴシック" panose="020B0400000000000000" pitchFamily="49" charset="-128"/>
              <a:ea typeface="BIZ UDゴシック" panose="020B0400000000000000" pitchFamily="49" charset="-128"/>
            </a:endParaRPr>
          </a:p>
        </p:txBody>
      </p:sp>
      <p:sp>
        <p:nvSpPr>
          <p:cNvPr id="33" name="テキスト ボックス 32"/>
          <p:cNvSpPr txBox="1"/>
          <p:nvPr/>
        </p:nvSpPr>
        <p:spPr>
          <a:xfrm>
            <a:off x="6366944" y="4203122"/>
            <a:ext cx="1383958" cy="276999"/>
          </a:xfrm>
          <a:prstGeom prst="rect">
            <a:avLst/>
          </a:prstGeom>
          <a:solidFill>
            <a:schemeClr val="tx1">
              <a:lumMod val="50000"/>
              <a:lumOff val="50000"/>
            </a:schemeClr>
          </a:solidFill>
        </p:spPr>
        <p:txBody>
          <a:bodyPr wrap="square" rtlCol="0">
            <a:spAutoFit/>
          </a:bodyPr>
          <a:lstStyle/>
          <a:p>
            <a:pPr algn="ctr"/>
            <a:r>
              <a:rPr kumimoji="1" lang="ja-JP" altLang="en-US" sz="1200" b="1" dirty="0">
                <a:solidFill>
                  <a:schemeClr val="bg1"/>
                </a:solidFill>
              </a:rPr>
              <a:t>導入設備</a:t>
            </a:r>
          </a:p>
        </p:txBody>
      </p:sp>
      <p:sp>
        <p:nvSpPr>
          <p:cNvPr id="4" name="テキスト ボックス 3"/>
          <p:cNvSpPr txBox="1"/>
          <p:nvPr/>
        </p:nvSpPr>
        <p:spPr>
          <a:xfrm>
            <a:off x="7376080" y="4669412"/>
            <a:ext cx="486032" cy="261610"/>
          </a:xfrm>
          <a:prstGeom prst="rect">
            <a:avLst/>
          </a:prstGeom>
          <a:noFill/>
        </p:spPr>
        <p:txBody>
          <a:bodyPr wrap="square" rtlCol="0">
            <a:spAutoFit/>
          </a:bodyPr>
          <a:lstStyle/>
          <a:p>
            <a:r>
              <a:rPr kumimoji="1" lang="en-US" altLang="ja-JP" sz="1100" dirty="0"/>
              <a:t>(kW)</a:t>
            </a:r>
          </a:p>
        </p:txBody>
      </p:sp>
    </p:spTree>
    <p:extLst>
      <p:ext uri="{BB962C8B-B14F-4D97-AF65-F5344CB8AC3E}">
        <p14:creationId xmlns:p14="http://schemas.microsoft.com/office/powerpoint/2010/main" val="1771603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タイトル 1"/>
          <p:cNvSpPr txBox="1">
            <a:spLocks/>
          </p:cNvSpPr>
          <p:nvPr/>
        </p:nvSpPr>
        <p:spPr>
          <a:xfrm>
            <a:off x="0" y="-120"/>
            <a:ext cx="9144000" cy="55755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800" dirty="0">
                <a:solidFill>
                  <a:schemeClr val="bg1">
                    <a:lumMod val="65000"/>
                  </a:schemeClr>
                </a:solidFill>
                <a:latin typeface="BIZ UDゴシック" panose="020B0400000000000000" pitchFamily="49" charset="-128"/>
                <a:ea typeface="BIZ UDゴシック" panose="020B0400000000000000" pitchFamily="49" charset="-128"/>
              </a:rPr>
              <a:t>信州健康ゼロエネ住宅指針チェックリスト</a:t>
            </a:r>
          </a:p>
        </p:txBody>
      </p:sp>
      <p:sp>
        <p:nvSpPr>
          <p:cNvPr id="12" name="コンテンツ プレースホルダー 2"/>
          <p:cNvSpPr txBox="1">
            <a:spLocks/>
          </p:cNvSpPr>
          <p:nvPr/>
        </p:nvSpPr>
        <p:spPr>
          <a:xfrm>
            <a:off x="244822" y="1861476"/>
            <a:ext cx="7904206" cy="11521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endParaRPr lang="en-US" altLang="ja-JP" sz="1200" dirty="0">
              <a:latin typeface="BIZ UDゴシック" panose="020B0400000000000000" pitchFamily="49" charset="-128"/>
              <a:ea typeface="BIZ UDゴシック" panose="020B0400000000000000" pitchFamily="49" charset="-128"/>
            </a:endParaRPr>
          </a:p>
          <a:p>
            <a:pPr marL="0" indent="0">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p:txBody>
      </p:sp>
      <p:sp>
        <p:nvSpPr>
          <p:cNvPr id="13" name="コンテンツ プレースホルダー 2"/>
          <p:cNvSpPr txBox="1">
            <a:spLocks/>
          </p:cNvSpPr>
          <p:nvPr/>
        </p:nvSpPr>
        <p:spPr>
          <a:xfrm>
            <a:off x="259491" y="1859548"/>
            <a:ext cx="7904206" cy="11521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endParaRPr lang="en-US" altLang="ja-JP" sz="1200" dirty="0">
              <a:latin typeface="BIZ UDゴシック" panose="020B0400000000000000" pitchFamily="49" charset="-128"/>
              <a:ea typeface="BIZ UDゴシック" panose="020B0400000000000000" pitchFamily="49" charset="-128"/>
            </a:endParaRPr>
          </a:p>
        </p:txBody>
      </p:sp>
      <p:sp>
        <p:nvSpPr>
          <p:cNvPr id="15" name="正方形/長方形 14"/>
          <p:cNvSpPr/>
          <p:nvPr/>
        </p:nvSpPr>
        <p:spPr>
          <a:xfrm>
            <a:off x="0" y="1277709"/>
            <a:ext cx="1400433" cy="343849"/>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8" name="正方形/長方形 17"/>
          <p:cNvSpPr/>
          <p:nvPr/>
        </p:nvSpPr>
        <p:spPr>
          <a:xfrm>
            <a:off x="0" y="1277708"/>
            <a:ext cx="9143999" cy="5411415"/>
          </a:xfrm>
          <a:prstGeom prst="rect">
            <a:avLst/>
          </a:prstGeom>
          <a:solidFill>
            <a:schemeClr val="accent6">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9" name="コンテンツ プレースホルダー 2"/>
          <p:cNvSpPr txBox="1">
            <a:spLocks/>
          </p:cNvSpPr>
          <p:nvPr/>
        </p:nvSpPr>
        <p:spPr>
          <a:xfrm>
            <a:off x="259491" y="1306821"/>
            <a:ext cx="8612659" cy="53823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Check</a:t>
            </a:r>
            <a:r>
              <a:rPr lang="ja-JP" altLang="en-US" sz="1800" dirty="0">
                <a:solidFill>
                  <a:schemeClr val="bg1"/>
                </a:solidFill>
                <a:latin typeface="BIZ UDゴシック" panose="020B0400000000000000" pitchFamily="49" charset="-128"/>
                <a:ea typeface="BIZ UDゴシック" panose="020B0400000000000000" pitchFamily="49" charset="-128"/>
              </a:rPr>
              <a:t>４</a:t>
            </a:r>
            <a:endParaRPr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　指針における長野県の独自ルールの運用について</a:t>
            </a:r>
            <a:endParaRPr lang="en-US" altLang="ja-JP" sz="14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・ゼロエネルギー達成量の計算における太陽光発電設備等の取扱いについては、建築物省エネ法に規定する計算方法に</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木質バイオマスの利用に関する位置付けがなされるまでの間は、地祇の適用条件等のもと下記の考え方を適用</a:t>
            </a:r>
            <a:endParaRPr lang="en-US" altLang="ja-JP" sz="1200" dirty="0">
              <a:latin typeface="BIZ UDゴシック" panose="020B0400000000000000" pitchFamily="49" charset="-128"/>
              <a:ea typeface="BIZ UDゴシック" panose="020B0400000000000000" pitchFamily="49" charset="-128"/>
            </a:endParaRPr>
          </a:p>
          <a:p>
            <a:pPr marL="0" indent="0">
              <a:buNone/>
            </a:pP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≪考え方≫</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・木質バイオマスを利用した暖房設備を設置・使用する場合は、併用する暖房設備（エアコン等）のみを使用すると</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仮定して建築物省エネ法に規定する計算を行い、算出した設計一次エネルギー消費量のうち暖房設備に関する設計</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一次エネルギー消費量の</a:t>
            </a:r>
            <a:r>
              <a:rPr lang="en-US" altLang="ja-JP" sz="1200" dirty="0">
                <a:latin typeface="BIZ UDゴシック" panose="020B0400000000000000" pitchFamily="49" charset="-128"/>
                <a:ea typeface="BIZ UDゴシック" panose="020B0400000000000000" pitchFamily="49" charset="-128"/>
              </a:rPr>
              <a:t>70</a:t>
            </a:r>
            <a:r>
              <a:rPr lang="ja-JP" altLang="en-US" sz="1200" dirty="0">
                <a:latin typeface="BIZ UDゴシック" panose="020B0400000000000000" pitchFamily="49" charset="-128"/>
                <a:ea typeface="BIZ UDゴシック" panose="020B0400000000000000" pitchFamily="49" charset="-128"/>
              </a:rPr>
              <a:t>％を控除</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・その上で、控除後の設計一次エネルギー消費量が、太陽光発電設備及びコージェネレーション設備に関する</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創エネルギー（売電分を含む）を加えて、基準一次エネルギー消費量から</a:t>
            </a:r>
            <a:r>
              <a:rPr lang="en-US" altLang="ja-JP" sz="1200" dirty="0">
                <a:latin typeface="BIZ UDゴシック" panose="020B0400000000000000" pitchFamily="49" charset="-128"/>
                <a:ea typeface="BIZ UDゴシック" panose="020B0400000000000000" pitchFamily="49" charset="-128"/>
              </a:rPr>
              <a:t>100</a:t>
            </a:r>
            <a:r>
              <a:rPr lang="ja-JP" altLang="en-US" sz="1200" dirty="0">
                <a:latin typeface="BIZ UDゴシック" panose="020B0400000000000000" pitchFamily="49" charset="-128"/>
                <a:ea typeface="BIZ UDゴシック" panose="020B0400000000000000" pitchFamily="49" charset="-128"/>
              </a:rPr>
              <a:t>％以上削減されるように計画</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≪適用条件等≫</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・吹抜け等により、住宅全体を概ね１つの暖房エリアとみなせる平面計画であること</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・なお、上記の考え方については、「ゼロエネルギー達成量の計算における太陽光発電設備等の取扱い」であり、</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「一次エネルギー消費量の削減」における一次エネルギー消費量の削減量の算定に当たっては、建築物省エネ法</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に規定する計算方法で算定することに留意すること</a:t>
            </a:r>
            <a:endParaRPr lang="en-US" altLang="ja-JP" sz="1200" dirty="0">
              <a:latin typeface="BIZ UDゴシック" panose="020B0400000000000000" pitchFamily="49" charset="-128"/>
              <a:ea typeface="BIZ UDゴシック" panose="020B0400000000000000" pitchFamily="49" charset="-128"/>
            </a:endParaRPr>
          </a:p>
        </p:txBody>
      </p:sp>
      <p:sp>
        <p:nvSpPr>
          <p:cNvPr id="2" name="角丸四角形 1"/>
          <p:cNvSpPr/>
          <p:nvPr/>
        </p:nvSpPr>
        <p:spPr>
          <a:xfrm>
            <a:off x="444842" y="4794422"/>
            <a:ext cx="8427307" cy="1771135"/>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444842" y="2784390"/>
            <a:ext cx="8427307" cy="1874351"/>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p:cNvSpPr>
            <a:spLocks noGrp="1"/>
          </p:cNvSpPr>
          <p:nvPr>
            <p:ph type="sldNum" sz="quarter" idx="12"/>
          </p:nvPr>
        </p:nvSpPr>
        <p:spPr>
          <a:xfrm>
            <a:off x="7074241" y="6476397"/>
            <a:ext cx="2057400" cy="365125"/>
          </a:xfrm>
        </p:spPr>
        <p:txBody>
          <a:bodyPr/>
          <a:lstStyle/>
          <a:p>
            <a:fld id="{9596C9B7-AB3B-4613-B0B3-09F8EBDE438A}" type="slidenum">
              <a:rPr kumimoji="1" lang="ja-JP" altLang="en-US" smtClean="0"/>
              <a:t>13</a:t>
            </a:fld>
            <a:endParaRPr kumimoji="1" lang="ja-JP" altLang="en-US" dirty="0"/>
          </a:p>
        </p:txBody>
      </p:sp>
      <p:sp>
        <p:nvSpPr>
          <p:cNvPr id="11" name="テキスト ボックス 10"/>
          <p:cNvSpPr txBox="1"/>
          <p:nvPr/>
        </p:nvSpPr>
        <p:spPr>
          <a:xfrm>
            <a:off x="1245973" y="1335785"/>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P46</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660896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p:cNvSpPr/>
          <p:nvPr/>
        </p:nvSpPr>
        <p:spPr>
          <a:xfrm>
            <a:off x="-1" y="1273600"/>
            <a:ext cx="1400433" cy="343849"/>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6" name="正方形/長方形 25"/>
          <p:cNvSpPr/>
          <p:nvPr/>
        </p:nvSpPr>
        <p:spPr>
          <a:xfrm>
            <a:off x="0" y="1273600"/>
            <a:ext cx="9143999" cy="5584400"/>
          </a:xfrm>
          <a:prstGeom prst="rect">
            <a:avLst/>
          </a:prstGeom>
          <a:solidFill>
            <a:schemeClr val="accent6">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6" name="コンテンツ プレースホルダー 2"/>
          <p:cNvSpPr txBox="1">
            <a:spLocks/>
          </p:cNvSpPr>
          <p:nvPr/>
        </p:nvSpPr>
        <p:spPr>
          <a:xfrm>
            <a:off x="259490" y="1302713"/>
            <a:ext cx="8612659" cy="14839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Check</a:t>
            </a:r>
            <a:r>
              <a:rPr lang="ja-JP" altLang="en-US" sz="1800" dirty="0">
                <a:solidFill>
                  <a:schemeClr val="bg1"/>
                </a:solidFill>
                <a:latin typeface="BIZ UDゴシック" panose="020B0400000000000000" pitchFamily="49" charset="-128"/>
                <a:ea typeface="BIZ UDゴシック" panose="020B0400000000000000" pitchFamily="49" charset="-128"/>
              </a:rPr>
              <a:t>５</a:t>
            </a:r>
            <a:endParaRPr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住宅の強靭化（レジリエンス性の確保）</a:t>
            </a: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・住宅をできるだけ長く使い続け、大地震などの災害に遭遇したとしても、わずかな修繕等により</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日常生活が継続できるようにするため、以下の条件を満たすこと</a:t>
            </a:r>
            <a:r>
              <a:rPr lang="en-US" altLang="ja-JP" sz="1200" dirty="0">
                <a:latin typeface="BIZ UDゴシック" panose="020B0400000000000000" pitchFamily="49" charset="-128"/>
                <a:ea typeface="BIZ UDゴシック" panose="020B0400000000000000" pitchFamily="49" charset="-128"/>
              </a:rPr>
              <a:t>	</a:t>
            </a:r>
          </a:p>
        </p:txBody>
      </p:sp>
      <p:sp>
        <p:nvSpPr>
          <p:cNvPr id="22" name="タイトル 1"/>
          <p:cNvSpPr txBox="1">
            <a:spLocks/>
          </p:cNvSpPr>
          <p:nvPr/>
        </p:nvSpPr>
        <p:spPr>
          <a:xfrm>
            <a:off x="0" y="-120"/>
            <a:ext cx="9144000" cy="55755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800" dirty="0">
                <a:solidFill>
                  <a:schemeClr val="bg1">
                    <a:lumMod val="65000"/>
                  </a:schemeClr>
                </a:solidFill>
                <a:latin typeface="BIZ UDゴシック" panose="020B0400000000000000" pitchFamily="49" charset="-128"/>
                <a:ea typeface="BIZ UDゴシック" panose="020B0400000000000000" pitchFamily="49" charset="-128"/>
              </a:rPr>
              <a:t>信州健康ゼロエネ住宅指針チェックリスト</a:t>
            </a:r>
          </a:p>
        </p:txBody>
      </p:sp>
      <p:graphicFrame>
        <p:nvGraphicFramePr>
          <p:cNvPr id="5" name="表 4"/>
          <p:cNvGraphicFramePr>
            <a:graphicFrameLocks noGrp="1"/>
          </p:cNvGraphicFramePr>
          <p:nvPr>
            <p:extLst>
              <p:ext uri="{D42A27DB-BD31-4B8C-83A1-F6EECF244321}">
                <p14:modId xmlns:p14="http://schemas.microsoft.com/office/powerpoint/2010/main" val="2838225585"/>
              </p:ext>
            </p:extLst>
          </p:nvPr>
        </p:nvGraphicFramePr>
        <p:xfrm>
          <a:off x="1387753" y="3059749"/>
          <a:ext cx="6112800" cy="1190325"/>
        </p:xfrm>
        <a:graphic>
          <a:graphicData uri="http://schemas.openxmlformats.org/drawingml/2006/table">
            <a:tbl>
              <a:tblPr firstRow="1" bandRow="1">
                <a:tableStyleId>{93296810-A885-4BE3-A3E7-6D5BEEA58F35}</a:tableStyleId>
              </a:tblPr>
              <a:tblGrid>
                <a:gridCol w="1222560">
                  <a:extLst>
                    <a:ext uri="{9D8B030D-6E8A-4147-A177-3AD203B41FA5}">
                      <a16:colId xmlns:a16="http://schemas.microsoft.com/office/drawing/2014/main" val="2736049398"/>
                    </a:ext>
                  </a:extLst>
                </a:gridCol>
                <a:gridCol w="4890240">
                  <a:extLst>
                    <a:ext uri="{9D8B030D-6E8A-4147-A177-3AD203B41FA5}">
                      <a16:colId xmlns:a16="http://schemas.microsoft.com/office/drawing/2014/main" val="1885609959"/>
                    </a:ext>
                  </a:extLst>
                </a:gridCol>
              </a:tblGrid>
              <a:tr h="305335">
                <a:tc>
                  <a:txBody>
                    <a:bodyPr/>
                    <a:lstStyle/>
                    <a:p>
                      <a:pPr algn="ctr"/>
                      <a:r>
                        <a:rPr kumimoji="1" lang="ja-JP" altLang="en-US" sz="1200" dirty="0">
                          <a:latin typeface="BIZ UDゴシック" panose="020B0400000000000000" pitchFamily="49" charset="-128"/>
                          <a:ea typeface="BIZ UDゴシック" panose="020B0400000000000000" pitchFamily="49" charset="-128"/>
                        </a:rPr>
                        <a:t>基準</a:t>
                      </a:r>
                    </a:p>
                  </a:txBody>
                  <a:tcPr/>
                </a:tc>
                <a:tc>
                  <a:txBody>
                    <a:bodyPr/>
                    <a:lstStyle/>
                    <a:p>
                      <a:pPr algn="ctr"/>
                      <a:r>
                        <a:rPr kumimoji="1" lang="ja-JP" altLang="en-US" sz="1200" dirty="0">
                          <a:latin typeface="BIZ UDゴシック" panose="020B0400000000000000" pitchFamily="49" charset="-128"/>
                          <a:ea typeface="BIZ UDゴシック" panose="020B0400000000000000" pitchFamily="49" charset="-128"/>
                        </a:rPr>
                        <a:t>壁量等</a:t>
                      </a:r>
                    </a:p>
                  </a:txBody>
                  <a:tcPr/>
                </a:tc>
                <a:extLst>
                  <a:ext uri="{0D108BD9-81ED-4DB2-BD59-A6C34878D82A}">
                    <a16:rowId xmlns:a16="http://schemas.microsoft.com/office/drawing/2014/main" val="1552021399"/>
                  </a:ext>
                </a:extLst>
              </a:tr>
              <a:tr h="305335">
                <a:tc>
                  <a:txBody>
                    <a:bodyPr/>
                    <a:lstStyle/>
                    <a:p>
                      <a:pPr algn="ctr"/>
                      <a:r>
                        <a:rPr kumimoji="1" lang="ja-JP" altLang="en-US" sz="1200" dirty="0">
                          <a:latin typeface="BIZ UDゴシック" panose="020B0400000000000000" pitchFamily="49" charset="-128"/>
                          <a:ea typeface="BIZ UDゴシック" panose="020B0400000000000000" pitchFamily="49" charset="-128"/>
                        </a:rPr>
                        <a:t>最低基準</a:t>
                      </a:r>
                    </a:p>
                  </a:txBody>
                  <a:tcPr/>
                </a:tc>
                <a:tc>
                  <a:txBody>
                    <a:bodyPr/>
                    <a:lstStyle/>
                    <a:p>
                      <a:pPr algn="ctr"/>
                      <a:r>
                        <a:rPr kumimoji="1" lang="ja-JP" altLang="en-US" sz="1200" dirty="0">
                          <a:latin typeface="BIZ UDゴシック" panose="020B0400000000000000" pitchFamily="49" charset="-128"/>
                          <a:ea typeface="BIZ UDゴシック" panose="020B0400000000000000" pitchFamily="49" charset="-128"/>
                        </a:rPr>
                        <a:t>建築基準法施行令第</a:t>
                      </a:r>
                      <a:r>
                        <a:rPr kumimoji="1" lang="en-US" altLang="ja-JP" sz="1200" dirty="0">
                          <a:latin typeface="BIZ UDゴシック" panose="020B0400000000000000" pitchFamily="49" charset="-128"/>
                          <a:ea typeface="BIZ UDゴシック" panose="020B0400000000000000" pitchFamily="49" charset="-128"/>
                        </a:rPr>
                        <a:t>46</a:t>
                      </a:r>
                      <a:r>
                        <a:rPr kumimoji="1" lang="ja-JP" altLang="en-US" sz="1200" dirty="0">
                          <a:latin typeface="BIZ UDゴシック" panose="020B0400000000000000" pitchFamily="49" charset="-128"/>
                          <a:ea typeface="BIZ UDゴシック" panose="020B0400000000000000" pitchFamily="49" charset="-128"/>
                        </a:rPr>
                        <a:t>条に定める壁量の</a:t>
                      </a:r>
                      <a:r>
                        <a:rPr kumimoji="1" lang="en-US" altLang="ja-JP" sz="1200" dirty="0">
                          <a:latin typeface="BIZ UDゴシック" panose="020B0400000000000000" pitchFamily="49" charset="-128"/>
                          <a:ea typeface="BIZ UDゴシック" panose="020B0400000000000000" pitchFamily="49" charset="-128"/>
                        </a:rPr>
                        <a:t>1.25</a:t>
                      </a:r>
                      <a:r>
                        <a:rPr kumimoji="1" lang="ja-JP" altLang="en-US" sz="1200" dirty="0">
                          <a:latin typeface="BIZ UDゴシック" panose="020B0400000000000000" pitchFamily="49" charset="-128"/>
                          <a:ea typeface="BIZ UDゴシック" panose="020B0400000000000000" pitchFamily="49" charset="-128"/>
                        </a:rPr>
                        <a:t>倍</a:t>
                      </a:r>
                      <a:r>
                        <a:rPr kumimoji="1" lang="en-US" altLang="ja-JP" sz="1200" baseline="30000" dirty="0">
                          <a:latin typeface="BIZ UDゴシック" panose="020B0400000000000000" pitchFamily="49" charset="-128"/>
                          <a:ea typeface="BIZ UDゴシック" panose="020B0400000000000000" pitchFamily="49" charset="-128"/>
                        </a:rPr>
                        <a:t>※</a:t>
                      </a:r>
                      <a:endParaRPr kumimoji="1" lang="ja-JP" altLang="en-US" sz="1200" baseline="300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296131332"/>
                  </a:ext>
                </a:extLst>
              </a:tr>
              <a:tr h="305335">
                <a:tc>
                  <a:txBody>
                    <a:bodyPr/>
                    <a:lstStyle/>
                    <a:p>
                      <a:pPr algn="ctr"/>
                      <a:r>
                        <a:rPr kumimoji="1" lang="ja-JP" altLang="en-US" sz="1200" dirty="0">
                          <a:latin typeface="BIZ UDゴシック" panose="020B0400000000000000" pitchFamily="49" charset="-128"/>
                          <a:ea typeface="BIZ UDゴシック" panose="020B0400000000000000" pitchFamily="49" charset="-128"/>
                        </a:rPr>
                        <a:t>推奨基準</a:t>
                      </a:r>
                    </a:p>
                  </a:txBody>
                  <a:tcPr/>
                </a:tc>
                <a:tc rowSpan="2">
                  <a:txBody>
                    <a:bodyPr/>
                    <a:lstStyle/>
                    <a:p>
                      <a:pPr marL="0" marR="0" lvl="0" indent="0" algn="ctr" defTabSz="914400" rtl="0" eaLnBrk="1" fontAlgn="auto" latinLnBrk="0" hangingPunct="1">
                        <a:lnSpc>
                          <a:spcPct val="250000"/>
                        </a:lnSpc>
                        <a:spcBef>
                          <a:spcPts val="0"/>
                        </a:spcBef>
                        <a:spcAft>
                          <a:spcPts val="0"/>
                        </a:spcAft>
                        <a:buClrTx/>
                        <a:buSzTx/>
                        <a:buFontTx/>
                        <a:buNone/>
                        <a:tabLst/>
                        <a:defRPr/>
                      </a:pPr>
                      <a:r>
                        <a:rPr kumimoji="1" lang="ja-JP" altLang="en-US" sz="1200" dirty="0">
                          <a:latin typeface="BIZ UDゴシック" panose="020B0400000000000000" pitchFamily="49" charset="-128"/>
                          <a:ea typeface="BIZ UDゴシック" panose="020B0400000000000000" pitchFamily="49" charset="-128"/>
                        </a:rPr>
                        <a:t>建築基準法施行令第</a:t>
                      </a:r>
                      <a:r>
                        <a:rPr kumimoji="1" lang="en-US" altLang="ja-JP" sz="1200" dirty="0">
                          <a:latin typeface="BIZ UDゴシック" panose="020B0400000000000000" pitchFamily="49" charset="-128"/>
                          <a:ea typeface="BIZ UDゴシック" panose="020B0400000000000000" pitchFamily="49" charset="-128"/>
                        </a:rPr>
                        <a:t>46</a:t>
                      </a:r>
                      <a:r>
                        <a:rPr kumimoji="1" lang="ja-JP" altLang="en-US" sz="1200" dirty="0">
                          <a:latin typeface="BIZ UDゴシック" panose="020B0400000000000000" pitchFamily="49" charset="-128"/>
                          <a:ea typeface="BIZ UDゴシック" panose="020B0400000000000000" pitchFamily="49" charset="-128"/>
                        </a:rPr>
                        <a:t>条に定める壁量の</a:t>
                      </a:r>
                      <a:r>
                        <a:rPr kumimoji="1" lang="en-US" altLang="ja-JP" sz="1200" dirty="0">
                          <a:latin typeface="BIZ UDゴシック" panose="020B0400000000000000" pitchFamily="49" charset="-128"/>
                          <a:ea typeface="BIZ UDゴシック" panose="020B0400000000000000" pitchFamily="49" charset="-128"/>
                        </a:rPr>
                        <a:t>1.5</a:t>
                      </a:r>
                      <a:r>
                        <a:rPr kumimoji="1" lang="ja-JP" altLang="en-US" sz="1200" dirty="0">
                          <a:latin typeface="BIZ UDゴシック" panose="020B0400000000000000" pitchFamily="49" charset="-128"/>
                          <a:ea typeface="BIZ UDゴシック" panose="020B0400000000000000" pitchFamily="49" charset="-128"/>
                        </a:rPr>
                        <a:t>倍</a:t>
                      </a:r>
                      <a:r>
                        <a:rPr kumimoji="1" lang="en-US" altLang="ja-JP" sz="1200" baseline="30000" dirty="0">
                          <a:latin typeface="BIZ UDゴシック" panose="020B0400000000000000" pitchFamily="49" charset="-128"/>
                          <a:ea typeface="BIZ UDゴシック" panose="020B0400000000000000" pitchFamily="49" charset="-128"/>
                        </a:rPr>
                        <a:t>※</a:t>
                      </a:r>
                      <a:endParaRPr kumimoji="1" lang="ja-JP" altLang="en-US" sz="1200" baseline="300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121069789"/>
                  </a:ext>
                </a:extLst>
              </a:tr>
              <a:tr h="231196">
                <a:tc>
                  <a:txBody>
                    <a:bodyPr/>
                    <a:lstStyle/>
                    <a:p>
                      <a:pPr algn="ctr"/>
                      <a:r>
                        <a:rPr kumimoji="1" lang="ja-JP" altLang="en-US" sz="1200" dirty="0">
                          <a:latin typeface="BIZ UDゴシック" panose="020B0400000000000000" pitchFamily="49" charset="-128"/>
                          <a:ea typeface="BIZ UDゴシック" panose="020B0400000000000000" pitchFamily="49" charset="-128"/>
                        </a:rPr>
                        <a:t>先導基準</a:t>
                      </a:r>
                    </a:p>
                  </a:txBody>
                  <a:tcPr/>
                </a:tc>
                <a:tc vMerge="1">
                  <a:txBody>
                    <a:bodyPr/>
                    <a:lstStyle/>
                    <a:p>
                      <a:pPr algn="ctr"/>
                      <a:endParaRPr kumimoji="1" lang="ja-JP" altLang="en-US" sz="12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681926443"/>
                  </a:ext>
                </a:extLst>
              </a:tr>
            </a:tbl>
          </a:graphicData>
        </a:graphic>
      </p:graphicFrame>
      <p:sp>
        <p:nvSpPr>
          <p:cNvPr id="17" name="コンテンツ プレースホルダー 2"/>
          <p:cNvSpPr txBox="1">
            <a:spLocks/>
          </p:cNvSpPr>
          <p:nvPr/>
        </p:nvSpPr>
        <p:spPr>
          <a:xfrm>
            <a:off x="7760043" y="1283487"/>
            <a:ext cx="1383957" cy="1171393"/>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None/>
            </a:pPr>
            <a:r>
              <a:rPr lang="ja-JP" altLang="en-US" sz="1200" dirty="0">
                <a:latin typeface="BIZ UDゴシック" panose="020B0400000000000000" pitchFamily="49" charset="-128"/>
                <a:ea typeface="BIZ UDゴシック" panose="020B0400000000000000" pitchFamily="49" charset="-128"/>
              </a:rPr>
              <a:t>□　最低基準</a:t>
            </a:r>
            <a:endParaRPr lang="en-US" altLang="ja-JP" sz="1200" dirty="0">
              <a:latin typeface="BIZ UDゴシック" panose="020B0400000000000000" pitchFamily="49" charset="-128"/>
              <a:ea typeface="BIZ UDゴシック" panose="020B0400000000000000" pitchFamily="49" charset="-128"/>
            </a:endParaRPr>
          </a:p>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推奨基準　　</a:t>
            </a:r>
            <a:endParaRPr lang="en-US" altLang="ja-JP" sz="1200" dirty="0">
              <a:latin typeface="BIZ UDゴシック" panose="020B0400000000000000" pitchFamily="49" charset="-128"/>
              <a:ea typeface="BIZ UDゴシック" panose="020B0400000000000000" pitchFamily="49" charset="-128"/>
            </a:endParaRPr>
          </a:p>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先導基準</a:t>
            </a:r>
            <a:endParaRPr lang="ja-JP" altLang="en-US" sz="1000" dirty="0">
              <a:latin typeface="BIZ UDゴシック" panose="020B0400000000000000" pitchFamily="49" charset="-128"/>
              <a:ea typeface="BIZ UDゴシック" panose="020B0400000000000000" pitchFamily="49" charset="-128"/>
            </a:endParaRPr>
          </a:p>
        </p:txBody>
      </p:sp>
      <p:sp>
        <p:nvSpPr>
          <p:cNvPr id="25" name="コンテンツ プレースホルダー 2"/>
          <p:cNvSpPr txBox="1">
            <a:spLocks/>
          </p:cNvSpPr>
          <p:nvPr/>
        </p:nvSpPr>
        <p:spPr>
          <a:xfrm>
            <a:off x="528637" y="2727352"/>
            <a:ext cx="8343513" cy="182101"/>
          </a:xfrm>
          <a:prstGeom prst="rect">
            <a:avLst/>
          </a:prstGeom>
        </p:spPr>
        <p:txBody>
          <a:bodyPr vert="horz"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ts val="7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①　耐震性能（在来軸組工法における取り扱い）</a:t>
            </a:r>
            <a:endParaRPr lang="en-US" altLang="ja-JP" sz="1200" dirty="0">
              <a:latin typeface="BIZ UDゴシック" panose="020B0400000000000000" pitchFamily="49" charset="-128"/>
              <a:ea typeface="BIZ UDゴシック" panose="020B0400000000000000" pitchFamily="49" charset="-128"/>
            </a:endParaRPr>
          </a:p>
        </p:txBody>
      </p:sp>
      <p:sp>
        <p:nvSpPr>
          <p:cNvPr id="27" name="テキスト ボックス 26"/>
          <p:cNvSpPr txBox="1"/>
          <p:nvPr/>
        </p:nvSpPr>
        <p:spPr>
          <a:xfrm>
            <a:off x="1400432" y="2809031"/>
            <a:ext cx="6612601" cy="276999"/>
          </a:xfrm>
          <a:prstGeom prst="rect">
            <a:avLst/>
          </a:prstGeom>
          <a:noFill/>
        </p:spPr>
        <p:txBody>
          <a:bodyPr wrap="square" rtlCol="0">
            <a:spAutoFit/>
          </a:bodyPr>
          <a:lstStyle/>
          <a:p>
            <a:pPr algn="ctr"/>
            <a:r>
              <a:rPr kumimoji="1" lang="ja-JP" altLang="en-US" sz="1200" dirty="0">
                <a:latin typeface="BIZ UDゴシック" panose="020B0400000000000000" pitchFamily="49" charset="-128"/>
                <a:ea typeface="BIZ UDゴシック" panose="020B0400000000000000" pitchFamily="49" charset="-128"/>
              </a:rPr>
              <a:t>表　耐震性能の基準</a:t>
            </a:r>
          </a:p>
        </p:txBody>
      </p:sp>
      <p:graphicFrame>
        <p:nvGraphicFramePr>
          <p:cNvPr id="28" name="表 27"/>
          <p:cNvGraphicFramePr>
            <a:graphicFrameLocks noGrp="1"/>
          </p:cNvGraphicFramePr>
          <p:nvPr>
            <p:extLst>
              <p:ext uri="{D42A27DB-BD31-4B8C-83A1-F6EECF244321}">
                <p14:modId xmlns:p14="http://schemas.microsoft.com/office/powerpoint/2010/main" val="1192986903"/>
              </p:ext>
            </p:extLst>
          </p:nvPr>
        </p:nvGraphicFramePr>
        <p:xfrm>
          <a:off x="1387753" y="4977355"/>
          <a:ext cx="6112800" cy="1250444"/>
        </p:xfrm>
        <a:graphic>
          <a:graphicData uri="http://schemas.openxmlformats.org/drawingml/2006/table">
            <a:tbl>
              <a:tblPr firstRow="1" bandRow="1">
                <a:tableStyleId>{93296810-A885-4BE3-A3E7-6D5BEEA58F35}</a:tableStyleId>
              </a:tblPr>
              <a:tblGrid>
                <a:gridCol w="1222560">
                  <a:extLst>
                    <a:ext uri="{9D8B030D-6E8A-4147-A177-3AD203B41FA5}">
                      <a16:colId xmlns:a16="http://schemas.microsoft.com/office/drawing/2014/main" val="2736049398"/>
                    </a:ext>
                  </a:extLst>
                </a:gridCol>
                <a:gridCol w="4890240">
                  <a:extLst>
                    <a:ext uri="{9D8B030D-6E8A-4147-A177-3AD203B41FA5}">
                      <a16:colId xmlns:a16="http://schemas.microsoft.com/office/drawing/2014/main" val="1885609959"/>
                    </a:ext>
                  </a:extLst>
                </a:gridCol>
              </a:tblGrid>
              <a:tr h="317076">
                <a:tc>
                  <a:txBody>
                    <a:bodyPr/>
                    <a:lstStyle/>
                    <a:p>
                      <a:pPr algn="ctr"/>
                      <a:r>
                        <a:rPr kumimoji="1" lang="ja-JP" altLang="en-US" sz="1200" dirty="0">
                          <a:latin typeface="BIZ UDゴシック" panose="020B0400000000000000" pitchFamily="49" charset="-128"/>
                          <a:ea typeface="BIZ UDゴシック" panose="020B0400000000000000" pitchFamily="49" charset="-128"/>
                        </a:rPr>
                        <a:t>基準</a:t>
                      </a:r>
                    </a:p>
                  </a:txBody>
                  <a:tcPr/>
                </a:tc>
                <a:tc>
                  <a:txBody>
                    <a:bodyPr/>
                    <a:lstStyle/>
                    <a:p>
                      <a:pPr algn="ctr"/>
                      <a:r>
                        <a:rPr kumimoji="1" lang="ja-JP" altLang="en-US" sz="1200" dirty="0">
                          <a:latin typeface="BIZ UDゴシック" panose="020B0400000000000000" pitchFamily="49" charset="-128"/>
                          <a:ea typeface="BIZ UDゴシック" panose="020B0400000000000000" pitchFamily="49" charset="-128"/>
                        </a:rPr>
                        <a:t>壁量等</a:t>
                      </a:r>
                    </a:p>
                  </a:txBody>
                  <a:tcPr/>
                </a:tc>
                <a:extLst>
                  <a:ext uri="{0D108BD9-81ED-4DB2-BD59-A6C34878D82A}">
                    <a16:rowId xmlns:a16="http://schemas.microsoft.com/office/drawing/2014/main" val="1552021399"/>
                  </a:ext>
                </a:extLst>
              </a:tr>
              <a:tr h="317076">
                <a:tc>
                  <a:txBody>
                    <a:bodyPr/>
                    <a:lstStyle/>
                    <a:p>
                      <a:pPr algn="ctr"/>
                      <a:r>
                        <a:rPr kumimoji="1" lang="ja-JP" altLang="en-US" sz="1200" dirty="0">
                          <a:latin typeface="BIZ UDゴシック" panose="020B0400000000000000" pitchFamily="49" charset="-128"/>
                          <a:ea typeface="BIZ UDゴシック" panose="020B0400000000000000" pitchFamily="49" charset="-128"/>
                        </a:rPr>
                        <a:t>最低基準</a:t>
                      </a:r>
                    </a:p>
                  </a:txBody>
                  <a:tcPr/>
                </a:tc>
                <a:tc>
                  <a:txBody>
                    <a:bodyPr/>
                    <a:lstStyle/>
                    <a:p>
                      <a:pPr algn="ctr"/>
                      <a:r>
                        <a:rPr kumimoji="1" lang="ja-JP" altLang="en-US" sz="1200" dirty="0">
                          <a:latin typeface="BIZ UDゴシック" panose="020B0400000000000000" pitchFamily="49" charset="-128"/>
                          <a:ea typeface="BIZ UDゴシック" panose="020B0400000000000000" pitchFamily="49" charset="-128"/>
                        </a:rPr>
                        <a:t>災害危険区域</a:t>
                      </a:r>
                      <a:r>
                        <a:rPr kumimoji="1" lang="en-US" altLang="ja-JP" sz="1200" baseline="30000" dirty="0">
                          <a:latin typeface="BIZ UDゴシック" panose="020B0400000000000000" pitchFamily="49" charset="-128"/>
                          <a:ea typeface="BIZ UDゴシック" panose="020B0400000000000000" pitchFamily="49" charset="-128"/>
                        </a:rPr>
                        <a:t>※</a:t>
                      </a:r>
                      <a:r>
                        <a:rPr kumimoji="1" lang="ja-JP" altLang="en-US" sz="1200" baseline="30000" dirty="0">
                          <a:latin typeface="BIZ UDゴシック" panose="020B0400000000000000" pitchFamily="49" charset="-128"/>
                          <a:ea typeface="BIZ UDゴシック" panose="020B0400000000000000" pitchFamily="49" charset="-128"/>
                        </a:rPr>
                        <a:t>１</a:t>
                      </a:r>
                      <a:r>
                        <a:rPr kumimoji="1" lang="ja-JP" altLang="en-US" sz="1200" baseline="0" dirty="0">
                          <a:latin typeface="BIZ UDゴシック" panose="020B0400000000000000" pitchFamily="49" charset="-128"/>
                          <a:ea typeface="BIZ UDゴシック" panose="020B0400000000000000" pitchFamily="49" charset="-128"/>
                        </a:rPr>
                        <a:t>土砂災害特別警戒区域</a:t>
                      </a:r>
                      <a:r>
                        <a:rPr kumimoji="1" lang="en-US" altLang="ja-JP" sz="1200" baseline="30000" dirty="0">
                          <a:latin typeface="BIZ UDゴシック" panose="020B0400000000000000" pitchFamily="49" charset="-128"/>
                          <a:ea typeface="BIZ UDゴシック" panose="020B0400000000000000" pitchFamily="49" charset="-128"/>
                        </a:rPr>
                        <a:t>※</a:t>
                      </a:r>
                      <a:r>
                        <a:rPr kumimoji="1" lang="ja-JP" altLang="en-US" sz="1200" baseline="30000" dirty="0">
                          <a:latin typeface="BIZ UDゴシック" panose="020B0400000000000000" pitchFamily="49" charset="-128"/>
                          <a:ea typeface="BIZ UDゴシック" panose="020B0400000000000000" pitchFamily="49" charset="-128"/>
                        </a:rPr>
                        <a:t>２</a:t>
                      </a:r>
                      <a:r>
                        <a:rPr kumimoji="1" lang="ja-JP" altLang="en-US" sz="1200" baseline="0" dirty="0">
                          <a:latin typeface="BIZ UDゴシック" panose="020B0400000000000000" pitchFamily="49" charset="-128"/>
                          <a:ea typeface="BIZ UDゴシック" panose="020B0400000000000000" pitchFamily="49" charset="-128"/>
                        </a:rPr>
                        <a:t>を回避</a:t>
                      </a:r>
                      <a:endParaRPr kumimoji="1" lang="en-US" altLang="ja-JP" sz="1200" baseline="300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296131332"/>
                  </a:ext>
                </a:extLst>
              </a:tr>
              <a:tr h="317076">
                <a:tc>
                  <a:txBody>
                    <a:bodyPr/>
                    <a:lstStyle/>
                    <a:p>
                      <a:pPr algn="ctr"/>
                      <a:r>
                        <a:rPr kumimoji="1" lang="ja-JP" altLang="en-US" sz="1200" dirty="0">
                          <a:latin typeface="BIZ UDゴシック" panose="020B0400000000000000" pitchFamily="49" charset="-128"/>
                          <a:ea typeface="BIZ UDゴシック" panose="020B0400000000000000" pitchFamily="49" charset="-128"/>
                        </a:rPr>
                        <a:t>推奨基準</a:t>
                      </a:r>
                    </a:p>
                  </a:txBody>
                  <a:tcPr/>
                </a:tc>
                <a:tc rowSpan="2">
                  <a:txBody>
                    <a:bodyPr/>
                    <a:lstStyle/>
                    <a:p>
                      <a:pPr algn="ctr">
                        <a:lnSpc>
                          <a:spcPct val="150000"/>
                        </a:lnSpc>
                      </a:pPr>
                      <a:r>
                        <a:rPr kumimoji="1" lang="ja-JP" altLang="en-US" sz="1200" dirty="0">
                          <a:latin typeface="BIZ UDゴシック" panose="020B0400000000000000" pitchFamily="49" charset="-128"/>
                          <a:ea typeface="BIZ UDゴシック" panose="020B0400000000000000" pitchFamily="49" charset="-128"/>
                        </a:rPr>
                        <a:t>蓄電池の設置（太陽光発電設備と連結したもの）</a:t>
                      </a:r>
                      <a:endParaRPr kumimoji="1" lang="en-US" altLang="ja-JP" sz="1200" dirty="0">
                        <a:latin typeface="BIZ UDゴシック" panose="020B0400000000000000" pitchFamily="49" charset="-128"/>
                        <a:ea typeface="BIZ UDゴシック" panose="020B0400000000000000" pitchFamily="49" charset="-128"/>
                      </a:endParaRPr>
                    </a:p>
                    <a:p>
                      <a:pPr algn="ctr">
                        <a:lnSpc>
                          <a:spcPct val="150000"/>
                        </a:lnSpc>
                      </a:pPr>
                      <a:r>
                        <a:rPr kumimoji="1" lang="ja-JP" altLang="en-US" sz="1200" dirty="0">
                          <a:latin typeface="BIZ UDゴシック" panose="020B0400000000000000" pitchFamily="49" charset="-128"/>
                          <a:ea typeface="BIZ UDゴシック" panose="020B0400000000000000" pitchFamily="49" charset="-128"/>
                        </a:rPr>
                        <a:t>災害危険区域</a:t>
                      </a:r>
                      <a:r>
                        <a:rPr kumimoji="1" lang="en-US" altLang="ja-JP" sz="1200" baseline="30000" dirty="0">
                          <a:latin typeface="BIZ UDゴシック" panose="020B0400000000000000" pitchFamily="49" charset="-128"/>
                          <a:ea typeface="BIZ UDゴシック" panose="020B0400000000000000" pitchFamily="49" charset="-128"/>
                        </a:rPr>
                        <a:t>※</a:t>
                      </a:r>
                      <a:r>
                        <a:rPr kumimoji="1" lang="ja-JP" altLang="en-US" sz="1200" baseline="30000" dirty="0">
                          <a:latin typeface="BIZ UDゴシック" panose="020B0400000000000000" pitchFamily="49" charset="-128"/>
                          <a:ea typeface="BIZ UDゴシック" panose="020B0400000000000000" pitchFamily="49" charset="-128"/>
                        </a:rPr>
                        <a:t>１</a:t>
                      </a:r>
                      <a:r>
                        <a:rPr kumimoji="1" lang="ja-JP" altLang="en-US" sz="1200" baseline="0" dirty="0">
                          <a:latin typeface="BIZ UDゴシック" panose="020B0400000000000000" pitchFamily="49" charset="-128"/>
                          <a:ea typeface="BIZ UDゴシック" panose="020B0400000000000000" pitchFamily="49" charset="-128"/>
                        </a:rPr>
                        <a:t>土砂災害特別警戒区域</a:t>
                      </a:r>
                      <a:r>
                        <a:rPr kumimoji="1" lang="en-US" altLang="ja-JP" sz="1200" baseline="30000" dirty="0">
                          <a:latin typeface="BIZ UDゴシック" panose="020B0400000000000000" pitchFamily="49" charset="-128"/>
                          <a:ea typeface="BIZ UDゴシック" panose="020B0400000000000000" pitchFamily="49" charset="-128"/>
                        </a:rPr>
                        <a:t>※</a:t>
                      </a:r>
                      <a:r>
                        <a:rPr kumimoji="1" lang="ja-JP" altLang="en-US" sz="1200" baseline="30000" dirty="0">
                          <a:latin typeface="BIZ UDゴシック" panose="020B0400000000000000" pitchFamily="49" charset="-128"/>
                          <a:ea typeface="BIZ UDゴシック" panose="020B0400000000000000" pitchFamily="49" charset="-128"/>
                        </a:rPr>
                        <a:t>２</a:t>
                      </a:r>
                      <a:r>
                        <a:rPr kumimoji="1" lang="ja-JP" altLang="en-US" sz="1200" baseline="0" dirty="0">
                          <a:latin typeface="BIZ UDゴシック" panose="020B0400000000000000" pitchFamily="49" charset="-128"/>
                          <a:ea typeface="BIZ UDゴシック" panose="020B0400000000000000" pitchFamily="49" charset="-128"/>
                        </a:rPr>
                        <a:t>を回避</a:t>
                      </a:r>
                      <a:endParaRPr kumimoji="1" lang="en-US" altLang="ja-JP" sz="1200" baseline="300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121069789"/>
                  </a:ext>
                </a:extLst>
              </a:tr>
              <a:tr h="299216">
                <a:tc>
                  <a:txBody>
                    <a:bodyPr/>
                    <a:lstStyle/>
                    <a:p>
                      <a:pPr algn="ctr"/>
                      <a:r>
                        <a:rPr kumimoji="1" lang="ja-JP" altLang="en-US" sz="1200" dirty="0">
                          <a:latin typeface="BIZ UDゴシック" panose="020B0400000000000000" pitchFamily="49" charset="-128"/>
                          <a:ea typeface="BIZ UDゴシック" panose="020B0400000000000000" pitchFamily="49" charset="-128"/>
                        </a:rPr>
                        <a:t>先導基準</a:t>
                      </a:r>
                    </a:p>
                  </a:txBody>
                  <a:tcPr/>
                </a:tc>
                <a:tc vMerge="1">
                  <a:txBody>
                    <a:bodyPr/>
                    <a:lstStyle/>
                    <a:p>
                      <a:pPr algn="ctr"/>
                      <a:endParaRPr kumimoji="1" lang="ja-JP" altLang="en-US" sz="12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681926443"/>
                  </a:ext>
                </a:extLst>
              </a:tr>
            </a:tbl>
          </a:graphicData>
        </a:graphic>
      </p:graphicFrame>
      <p:sp>
        <p:nvSpPr>
          <p:cNvPr id="29" name="コンテンツ プレースホルダー 2"/>
          <p:cNvSpPr txBox="1">
            <a:spLocks/>
          </p:cNvSpPr>
          <p:nvPr/>
        </p:nvSpPr>
        <p:spPr>
          <a:xfrm>
            <a:off x="528637" y="4661434"/>
            <a:ext cx="8343513" cy="182101"/>
          </a:xfrm>
          <a:prstGeom prst="rect">
            <a:avLst/>
          </a:prstGeom>
        </p:spPr>
        <p:txBody>
          <a:bodyPr vert="horz"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ts val="7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②　災害リスクの低減</a:t>
            </a:r>
            <a:endParaRPr lang="en-US" altLang="ja-JP" sz="1200" dirty="0">
              <a:latin typeface="BIZ UDゴシック" panose="020B0400000000000000" pitchFamily="49" charset="-128"/>
              <a:ea typeface="BIZ UDゴシック" panose="020B0400000000000000" pitchFamily="49" charset="-128"/>
            </a:endParaRPr>
          </a:p>
        </p:txBody>
      </p:sp>
      <p:sp>
        <p:nvSpPr>
          <p:cNvPr id="31" name="テキスト ボックス 30"/>
          <p:cNvSpPr txBox="1"/>
          <p:nvPr/>
        </p:nvSpPr>
        <p:spPr>
          <a:xfrm>
            <a:off x="1400432" y="4726637"/>
            <a:ext cx="6612601" cy="276999"/>
          </a:xfrm>
          <a:prstGeom prst="rect">
            <a:avLst/>
          </a:prstGeom>
          <a:noFill/>
        </p:spPr>
        <p:txBody>
          <a:bodyPr wrap="square" rtlCol="0">
            <a:spAutoFit/>
          </a:bodyPr>
          <a:lstStyle/>
          <a:p>
            <a:pPr algn="ctr"/>
            <a:r>
              <a:rPr kumimoji="1" lang="ja-JP" altLang="en-US" sz="1200" dirty="0">
                <a:latin typeface="BIZ UDゴシック" panose="020B0400000000000000" pitchFamily="49" charset="-128"/>
                <a:ea typeface="BIZ UDゴシック" panose="020B0400000000000000" pitchFamily="49" charset="-128"/>
              </a:rPr>
              <a:t>表　災害リスク削減量の基準</a:t>
            </a:r>
          </a:p>
        </p:txBody>
      </p:sp>
      <p:sp>
        <p:nvSpPr>
          <p:cNvPr id="32" name="テキスト ボックス 31"/>
          <p:cNvSpPr txBox="1"/>
          <p:nvPr/>
        </p:nvSpPr>
        <p:spPr>
          <a:xfrm>
            <a:off x="1387753" y="4254784"/>
            <a:ext cx="6611896" cy="261610"/>
          </a:xfrm>
          <a:prstGeom prst="rect">
            <a:avLst/>
          </a:prstGeom>
          <a:noFill/>
        </p:spPr>
        <p:txBody>
          <a:bodyPr wrap="square" rtlCol="0">
            <a:spAutoFit/>
          </a:bodyPr>
          <a:lstStyle/>
          <a:p>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　耐震等級２及び３における地震力の割り増し（</a:t>
            </a:r>
            <a:r>
              <a:rPr kumimoji="1" lang="en-US" altLang="ja-JP" sz="1050" dirty="0">
                <a:latin typeface="BIZ UDゴシック" panose="020B0400000000000000" pitchFamily="49" charset="-128"/>
                <a:ea typeface="BIZ UDゴシック" panose="020B0400000000000000" pitchFamily="49" charset="-128"/>
              </a:rPr>
              <a:t>1.25</a:t>
            </a:r>
            <a:r>
              <a:rPr kumimoji="1" lang="ja-JP" altLang="en-US" sz="1050" dirty="0">
                <a:latin typeface="BIZ UDゴシック" panose="020B0400000000000000" pitchFamily="49" charset="-128"/>
                <a:ea typeface="BIZ UDゴシック" panose="020B0400000000000000" pitchFamily="49" charset="-128"/>
              </a:rPr>
              <a:t>倍、</a:t>
            </a:r>
            <a:r>
              <a:rPr kumimoji="1" lang="en-US" altLang="ja-JP" sz="1050" dirty="0">
                <a:latin typeface="BIZ UDゴシック" panose="020B0400000000000000" pitchFamily="49" charset="-128"/>
                <a:ea typeface="BIZ UDゴシック" panose="020B0400000000000000" pitchFamily="49" charset="-128"/>
              </a:rPr>
              <a:t>1.5</a:t>
            </a:r>
            <a:r>
              <a:rPr kumimoji="1" lang="ja-JP" altLang="en-US" sz="1050" dirty="0">
                <a:latin typeface="BIZ UDゴシック" panose="020B0400000000000000" pitchFamily="49" charset="-128"/>
                <a:ea typeface="BIZ UDゴシック" panose="020B0400000000000000" pitchFamily="49" charset="-128"/>
              </a:rPr>
              <a:t>倍）とは異なる</a:t>
            </a:r>
          </a:p>
        </p:txBody>
      </p:sp>
      <p:sp>
        <p:nvSpPr>
          <p:cNvPr id="33" name="テキスト ボックス 32"/>
          <p:cNvSpPr txBox="1"/>
          <p:nvPr/>
        </p:nvSpPr>
        <p:spPr>
          <a:xfrm>
            <a:off x="1394445" y="6214922"/>
            <a:ext cx="6785728" cy="577081"/>
          </a:xfrm>
          <a:prstGeom prst="rect">
            <a:avLst/>
          </a:prstGeom>
          <a:noFill/>
        </p:spPr>
        <p:txBody>
          <a:bodyPr wrap="square" rtlCol="0">
            <a:spAutoFit/>
          </a:bodyPr>
          <a:lstStyle/>
          <a:p>
            <a:r>
              <a:rPr kumimoji="1" lang="en-US" altLang="ja-JP" sz="1050" dirty="0">
                <a:latin typeface="BIZ UDゴシック" panose="020B0400000000000000" pitchFamily="49" charset="-128"/>
                <a:ea typeface="BIZ UDゴシック" panose="020B0400000000000000" pitchFamily="49" charset="-128"/>
              </a:rPr>
              <a:t>※1</a:t>
            </a:r>
            <a:r>
              <a:rPr kumimoji="1" lang="ja-JP" altLang="en-US" sz="1050" dirty="0">
                <a:latin typeface="BIZ UDゴシック" panose="020B0400000000000000" pitchFamily="49" charset="-128"/>
                <a:ea typeface="BIZ UDゴシック" panose="020B0400000000000000" pitchFamily="49" charset="-128"/>
              </a:rPr>
              <a:t>　災害危険区域：建築基準法第</a:t>
            </a:r>
            <a:r>
              <a:rPr kumimoji="1" lang="en-US" altLang="ja-JP" sz="1050" dirty="0">
                <a:latin typeface="BIZ UDゴシック" panose="020B0400000000000000" pitchFamily="49" charset="-128"/>
                <a:ea typeface="BIZ UDゴシック" panose="020B0400000000000000" pitchFamily="49" charset="-128"/>
              </a:rPr>
              <a:t>39</a:t>
            </a:r>
            <a:r>
              <a:rPr kumimoji="1" lang="ja-JP" altLang="en-US" sz="1050" dirty="0">
                <a:latin typeface="BIZ UDゴシック" panose="020B0400000000000000" pitchFamily="49" charset="-128"/>
                <a:ea typeface="BIZ UDゴシック" panose="020B0400000000000000" pitchFamily="49" charset="-128"/>
              </a:rPr>
              <a:t>条第</a:t>
            </a:r>
            <a:r>
              <a:rPr kumimoji="1" lang="en-US" altLang="ja-JP" sz="1050" dirty="0">
                <a:latin typeface="BIZ UDゴシック" panose="020B0400000000000000" pitchFamily="49" charset="-128"/>
                <a:ea typeface="BIZ UDゴシック" panose="020B0400000000000000" pitchFamily="49" charset="-128"/>
              </a:rPr>
              <a:t>1</a:t>
            </a:r>
            <a:r>
              <a:rPr kumimoji="1" lang="ja-JP" altLang="en-US" sz="1050" dirty="0">
                <a:latin typeface="BIZ UDゴシック" panose="020B0400000000000000" pitchFamily="49" charset="-128"/>
                <a:ea typeface="BIZ UDゴシック" panose="020B0400000000000000" pitchFamily="49" charset="-128"/>
              </a:rPr>
              <a:t>項の規定により指定された区域</a:t>
            </a:r>
            <a:endParaRPr kumimoji="1" lang="en-US" altLang="ja-JP" sz="1050" dirty="0">
              <a:latin typeface="BIZ UDゴシック" panose="020B0400000000000000" pitchFamily="49" charset="-128"/>
              <a:ea typeface="BIZ UDゴシック" panose="020B0400000000000000" pitchFamily="49" charset="-128"/>
            </a:endParaRPr>
          </a:p>
          <a:p>
            <a:r>
              <a:rPr kumimoji="1" lang="en-US" altLang="ja-JP" sz="1050" dirty="0">
                <a:latin typeface="BIZ UDゴシック" panose="020B0400000000000000" pitchFamily="49" charset="-128"/>
                <a:ea typeface="BIZ UDゴシック" panose="020B0400000000000000" pitchFamily="49" charset="-128"/>
              </a:rPr>
              <a:t>※2</a:t>
            </a:r>
            <a:r>
              <a:rPr kumimoji="1" lang="ja-JP" altLang="en-US" sz="1050" dirty="0">
                <a:latin typeface="BIZ UDゴシック" panose="020B0400000000000000" pitchFamily="49" charset="-128"/>
                <a:ea typeface="BIZ UDゴシック" panose="020B0400000000000000" pitchFamily="49" charset="-128"/>
              </a:rPr>
              <a:t>　土砂災害特別警戒区域：土砂災害警戒区域等における土砂災害防止対策の推進に関する法律第</a:t>
            </a:r>
            <a:r>
              <a:rPr kumimoji="1" lang="en-US" altLang="ja-JP" sz="1050" dirty="0">
                <a:latin typeface="BIZ UDゴシック" panose="020B0400000000000000" pitchFamily="49" charset="-128"/>
                <a:ea typeface="BIZ UDゴシック" panose="020B0400000000000000" pitchFamily="49" charset="-128"/>
              </a:rPr>
              <a:t>9</a:t>
            </a:r>
            <a:r>
              <a:rPr kumimoji="1" lang="ja-JP" altLang="en-US" sz="1050" dirty="0">
                <a:latin typeface="BIZ UDゴシック" panose="020B0400000000000000" pitchFamily="49" charset="-128"/>
                <a:ea typeface="BIZ UDゴシック" panose="020B0400000000000000" pitchFamily="49" charset="-128"/>
              </a:rPr>
              <a:t>条第</a:t>
            </a:r>
            <a:r>
              <a:rPr kumimoji="1" lang="en-US" altLang="ja-JP" sz="1050" dirty="0">
                <a:latin typeface="BIZ UDゴシック" panose="020B0400000000000000" pitchFamily="49" charset="-128"/>
                <a:ea typeface="BIZ UDゴシック" panose="020B0400000000000000" pitchFamily="49" charset="-128"/>
              </a:rPr>
              <a:t>1</a:t>
            </a:r>
            <a:r>
              <a:rPr kumimoji="1" lang="ja-JP" altLang="en-US" sz="1050" dirty="0">
                <a:latin typeface="BIZ UDゴシック" panose="020B0400000000000000" pitchFamily="49" charset="-128"/>
                <a:ea typeface="BIZ UDゴシック" panose="020B0400000000000000" pitchFamily="49" charset="-128"/>
              </a:rPr>
              <a:t>項　　</a:t>
            </a:r>
            <a:endParaRPr kumimoji="1" lang="en-US" altLang="ja-JP" sz="1050" dirty="0">
              <a:latin typeface="BIZ UDゴシック" panose="020B0400000000000000" pitchFamily="49" charset="-128"/>
              <a:ea typeface="BIZ UDゴシック" panose="020B0400000000000000" pitchFamily="49" charset="-128"/>
            </a:endParaRPr>
          </a:p>
          <a:p>
            <a:r>
              <a:rPr kumimoji="1" lang="ja-JP" altLang="en-US" sz="1050" dirty="0">
                <a:latin typeface="BIZ UDゴシック" panose="020B0400000000000000" pitchFamily="49" charset="-128"/>
                <a:ea typeface="BIZ UDゴシック" panose="020B0400000000000000" pitchFamily="49" charset="-128"/>
              </a:rPr>
              <a:t>　　　の規定により指定された区域</a:t>
            </a:r>
          </a:p>
        </p:txBody>
      </p:sp>
      <p:sp>
        <p:nvSpPr>
          <p:cNvPr id="34" name="コンテンツ プレースホルダー 2"/>
          <p:cNvSpPr txBox="1">
            <a:spLocks/>
          </p:cNvSpPr>
          <p:nvPr/>
        </p:nvSpPr>
        <p:spPr>
          <a:xfrm>
            <a:off x="7760043" y="4875217"/>
            <a:ext cx="1378598" cy="1171393"/>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None/>
            </a:pPr>
            <a:r>
              <a:rPr lang="ja-JP" altLang="en-US" sz="1200" dirty="0">
                <a:latin typeface="BIZ UDゴシック" panose="020B0400000000000000" pitchFamily="49" charset="-128"/>
                <a:ea typeface="BIZ UDゴシック" panose="020B0400000000000000" pitchFamily="49" charset="-128"/>
              </a:rPr>
              <a:t>□　最低基準</a:t>
            </a:r>
            <a:endParaRPr lang="en-US" altLang="ja-JP" sz="1200" dirty="0">
              <a:latin typeface="BIZ UDゴシック" panose="020B0400000000000000" pitchFamily="49" charset="-128"/>
              <a:ea typeface="BIZ UDゴシック" panose="020B0400000000000000" pitchFamily="49" charset="-128"/>
            </a:endParaRPr>
          </a:p>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推奨基準</a:t>
            </a:r>
            <a:endParaRPr lang="en-US" altLang="ja-JP" sz="1200" dirty="0">
              <a:latin typeface="BIZ UDゴシック" panose="020B0400000000000000" pitchFamily="49" charset="-128"/>
              <a:ea typeface="BIZ UDゴシック" panose="020B0400000000000000" pitchFamily="49" charset="-128"/>
            </a:endParaRPr>
          </a:p>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先導基準</a:t>
            </a:r>
            <a:endParaRPr lang="ja-JP" altLang="en-US" sz="1000" dirty="0">
              <a:latin typeface="BIZ UDゴシック" panose="020B0400000000000000" pitchFamily="49" charset="-128"/>
              <a:ea typeface="BIZ UDゴシック" panose="020B0400000000000000" pitchFamily="49" charset="-128"/>
            </a:endParaRPr>
          </a:p>
        </p:txBody>
      </p:sp>
      <p:sp>
        <p:nvSpPr>
          <p:cNvPr id="2" name="スライド番号プレースホルダー 1"/>
          <p:cNvSpPr>
            <a:spLocks noGrp="1"/>
          </p:cNvSpPr>
          <p:nvPr>
            <p:ph type="sldNum" sz="quarter" idx="12"/>
          </p:nvPr>
        </p:nvSpPr>
        <p:spPr>
          <a:xfrm>
            <a:off x="7093291" y="6495230"/>
            <a:ext cx="2057400" cy="365125"/>
          </a:xfrm>
        </p:spPr>
        <p:txBody>
          <a:bodyPr/>
          <a:lstStyle/>
          <a:p>
            <a:fld id="{9596C9B7-AB3B-4613-B0B3-09F8EBDE438A}" type="slidenum">
              <a:rPr kumimoji="1" lang="ja-JP" altLang="en-US" smtClean="0"/>
              <a:t>14</a:t>
            </a:fld>
            <a:endParaRPr kumimoji="1" lang="ja-JP" altLang="en-US" dirty="0"/>
          </a:p>
        </p:txBody>
      </p:sp>
      <p:sp>
        <p:nvSpPr>
          <p:cNvPr id="18" name="テキスト ボックス 17"/>
          <p:cNvSpPr txBox="1"/>
          <p:nvPr/>
        </p:nvSpPr>
        <p:spPr>
          <a:xfrm>
            <a:off x="1245973" y="1319309"/>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P47</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19" name="コンテンツ プレースホルダー 2"/>
          <p:cNvSpPr txBox="1">
            <a:spLocks/>
          </p:cNvSpPr>
          <p:nvPr/>
        </p:nvSpPr>
        <p:spPr>
          <a:xfrm>
            <a:off x="6376085" y="1283487"/>
            <a:ext cx="1383957" cy="700455"/>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endParaRPr lang="en-US" altLang="ja-JP" sz="1200" dirty="0">
              <a:latin typeface="BIZ UDゴシック" panose="020B0400000000000000" pitchFamily="49" charset="-128"/>
              <a:ea typeface="BIZ UDゴシック" panose="020B0400000000000000" pitchFamily="49" charset="-128"/>
            </a:endParaRPr>
          </a:p>
        </p:txBody>
      </p:sp>
      <p:sp>
        <p:nvSpPr>
          <p:cNvPr id="20" name="テキスト ボックス 19"/>
          <p:cNvSpPr txBox="1"/>
          <p:nvPr/>
        </p:nvSpPr>
        <p:spPr>
          <a:xfrm>
            <a:off x="6376084" y="1293101"/>
            <a:ext cx="1383958" cy="276999"/>
          </a:xfrm>
          <a:prstGeom prst="rect">
            <a:avLst/>
          </a:prstGeom>
          <a:solidFill>
            <a:schemeClr val="tx1">
              <a:lumMod val="50000"/>
              <a:lumOff val="50000"/>
            </a:schemeClr>
          </a:solidFill>
        </p:spPr>
        <p:txBody>
          <a:bodyPr wrap="square" rtlCol="0">
            <a:spAutoFit/>
          </a:bodyPr>
          <a:lstStyle/>
          <a:p>
            <a:pPr algn="ctr"/>
            <a:r>
              <a:rPr kumimoji="1" lang="ja-JP" altLang="en-US" sz="1200" b="1" dirty="0">
                <a:solidFill>
                  <a:schemeClr val="bg1"/>
                </a:solidFill>
              </a:rPr>
              <a:t>設計値</a:t>
            </a:r>
          </a:p>
        </p:txBody>
      </p:sp>
    </p:spTree>
    <p:extLst>
      <p:ext uri="{BB962C8B-B14F-4D97-AF65-F5344CB8AC3E}">
        <p14:creationId xmlns:p14="http://schemas.microsoft.com/office/powerpoint/2010/main" val="523525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p:cNvSpPr/>
          <p:nvPr/>
        </p:nvSpPr>
        <p:spPr>
          <a:xfrm>
            <a:off x="-1" y="1248887"/>
            <a:ext cx="1400433" cy="343849"/>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6" name="正方形/長方形 25"/>
          <p:cNvSpPr/>
          <p:nvPr/>
        </p:nvSpPr>
        <p:spPr>
          <a:xfrm>
            <a:off x="0" y="1248887"/>
            <a:ext cx="9143999" cy="1769898"/>
          </a:xfrm>
          <a:prstGeom prst="rect">
            <a:avLst/>
          </a:prstGeom>
          <a:solidFill>
            <a:schemeClr val="accent6">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6" name="コンテンツ プレースホルダー 2"/>
          <p:cNvSpPr txBox="1">
            <a:spLocks/>
          </p:cNvSpPr>
          <p:nvPr/>
        </p:nvSpPr>
        <p:spPr>
          <a:xfrm>
            <a:off x="259490" y="1277999"/>
            <a:ext cx="8612659" cy="17506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Check</a:t>
            </a:r>
            <a:r>
              <a:rPr lang="ja-JP" altLang="en-US" sz="1800" dirty="0">
                <a:solidFill>
                  <a:schemeClr val="bg1"/>
                </a:solidFill>
                <a:latin typeface="BIZ UDゴシック" panose="020B0400000000000000" pitchFamily="49" charset="-128"/>
                <a:ea typeface="BIZ UDゴシック" panose="020B0400000000000000" pitchFamily="49" charset="-128"/>
              </a:rPr>
              <a:t>６</a:t>
            </a:r>
            <a:endParaRPr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景観・周辺環境との調和</a:t>
            </a: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・屋根形状については隣地への日影の等の影響を抑えるため、外観における見かけ上の最高軒高を</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７ｍ以下に抑えること</a:t>
            </a:r>
            <a:r>
              <a:rPr lang="ja-JP" altLang="en-US" sz="1100" dirty="0">
                <a:latin typeface="BIZ UDゴシック" panose="020B0400000000000000" pitchFamily="49" charset="-128"/>
                <a:ea typeface="BIZ UDゴシック" panose="020B0400000000000000" pitchFamily="49" charset="-128"/>
              </a:rPr>
              <a:t>（建築基準法とは異なり、小屋組の有無に関わらず、見かけ上の軒高により判断）</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・なお、豪雪地域で落雪能力を優先する必要がある場合等でやむを得ない場合を除く</a:t>
            </a:r>
            <a:endParaRPr lang="en-US" altLang="ja-JP" sz="1200" dirty="0">
              <a:latin typeface="BIZ UDゴシック" panose="020B0400000000000000" pitchFamily="49" charset="-128"/>
              <a:ea typeface="BIZ UDゴシック" panose="020B0400000000000000" pitchFamily="49" charset="-128"/>
            </a:endParaRPr>
          </a:p>
        </p:txBody>
      </p:sp>
      <p:sp>
        <p:nvSpPr>
          <p:cNvPr id="22" name="タイトル 1"/>
          <p:cNvSpPr txBox="1">
            <a:spLocks/>
          </p:cNvSpPr>
          <p:nvPr/>
        </p:nvSpPr>
        <p:spPr>
          <a:xfrm>
            <a:off x="0" y="-120"/>
            <a:ext cx="9144000" cy="55755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800" dirty="0">
                <a:solidFill>
                  <a:schemeClr val="bg1">
                    <a:lumMod val="65000"/>
                  </a:schemeClr>
                </a:solidFill>
                <a:latin typeface="BIZ UDゴシック" panose="020B0400000000000000" pitchFamily="49" charset="-128"/>
                <a:ea typeface="BIZ UDゴシック" panose="020B0400000000000000" pitchFamily="49" charset="-128"/>
              </a:rPr>
              <a:t>信州健康ゼロエネ住宅指針チェックリスト</a:t>
            </a:r>
          </a:p>
        </p:txBody>
      </p:sp>
      <p:sp>
        <p:nvSpPr>
          <p:cNvPr id="17" name="コンテンツ プレースホルダー 2"/>
          <p:cNvSpPr txBox="1">
            <a:spLocks/>
          </p:cNvSpPr>
          <p:nvPr/>
        </p:nvSpPr>
        <p:spPr>
          <a:xfrm>
            <a:off x="7760043" y="1267013"/>
            <a:ext cx="1383957" cy="286611"/>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適合</a:t>
            </a:r>
            <a:endParaRPr lang="en-US" altLang="ja-JP" sz="1200" dirty="0">
              <a:latin typeface="BIZ UDゴシック" panose="020B0400000000000000" pitchFamily="49" charset="-128"/>
              <a:ea typeface="BIZ UDゴシック" panose="020B0400000000000000" pitchFamily="49" charset="-128"/>
            </a:endParaRPr>
          </a:p>
        </p:txBody>
      </p:sp>
      <p:sp>
        <p:nvSpPr>
          <p:cNvPr id="18" name="正方形/長方形 17"/>
          <p:cNvSpPr/>
          <p:nvPr/>
        </p:nvSpPr>
        <p:spPr>
          <a:xfrm>
            <a:off x="-2" y="3271545"/>
            <a:ext cx="1400433" cy="342275"/>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9" name="正方形/長方形 18"/>
          <p:cNvSpPr/>
          <p:nvPr/>
        </p:nvSpPr>
        <p:spPr>
          <a:xfrm>
            <a:off x="-1" y="3271546"/>
            <a:ext cx="9143999" cy="1426048"/>
          </a:xfrm>
          <a:prstGeom prst="rect">
            <a:avLst/>
          </a:prstGeom>
          <a:solidFill>
            <a:schemeClr val="accent6">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0" name="コンテンツ プレースホルダー 2"/>
          <p:cNvSpPr txBox="1">
            <a:spLocks/>
          </p:cNvSpPr>
          <p:nvPr/>
        </p:nvSpPr>
        <p:spPr>
          <a:xfrm>
            <a:off x="259489" y="3300657"/>
            <a:ext cx="8612659" cy="13969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Check</a:t>
            </a:r>
            <a:r>
              <a:rPr lang="ja-JP" altLang="en-US" sz="1800" dirty="0">
                <a:solidFill>
                  <a:schemeClr val="bg1"/>
                </a:solidFill>
                <a:latin typeface="BIZ UDゴシック" panose="020B0400000000000000" pitchFamily="49" charset="-128"/>
                <a:ea typeface="BIZ UDゴシック" panose="020B0400000000000000" pitchFamily="49" charset="-128"/>
              </a:rPr>
              <a:t>７</a:t>
            </a:r>
            <a:endParaRPr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太陽熱利用設備の設備</a:t>
            </a: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・太陽熱利用温水器及び太陽熱利用暖房設備を設置すること</a:t>
            </a:r>
            <a:endParaRPr lang="en-US" altLang="ja-JP" sz="1200" dirty="0">
              <a:latin typeface="BIZ UDゴシック" panose="020B0400000000000000" pitchFamily="49" charset="-128"/>
              <a:ea typeface="BIZ UDゴシック" panose="020B0400000000000000" pitchFamily="49" charset="-128"/>
            </a:endParaRPr>
          </a:p>
        </p:txBody>
      </p:sp>
      <p:sp>
        <p:nvSpPr>
          <p:cNvPr id="21" name="コンテンツ プレースホルダー 2"/>
          <p:cNvSpPr txBox="1">
            <a:spLocks/>
          </p:cNvSpPr>
          <p:nvPr/>
        </p:nvSpPr>
        <p:spPr>
          <a:xfrm>
            <a:off x="7760042" y="3281433"/>
            <a:ext cx="1383957" cy="285097"/>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適合</a:t>
            </a:r>
            <a:endParaRPr lang="ja-JP" altLang="en-US" sz="1000" dirty="0">
              <a:latin typeface="BIZ UDゴシック" panose="020B0400000000000000" pitchFamily="49" charset="-128"/>
              <a:ea typeface="BIZ UDゴシック" panose="020B0400000000000000" pitchFamily="49" charset="-128"/>
            </a:endParaRPr>
          </a:p>
        </p:txBody>
      </p:sp>
      <p:sp>
        <p:nvSpPr>
          <p:cNvPr id="37" name="正方形/長方形 36"/>
          <p:cNvSpPr/>
          <p:nvPr/>
        </p:nvSpPr>
        <p:spPr>
          <a:xfrm>
            <a:off x="-3" y="4966454"/>
            <a:ext cx="1400433" cy="342275"/>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38" name="正方形/長方形 37"/>
          <p:cNvSpPr/>
          <p:nvPr/>
        </p:nvSpPr>
        <p:spPr>
          <a:xfrm>
            <a:off x="-2" y="4966454"/>
            <a:ext cx="9143999" cy="1361471"/>
          </a:xfrm>
          <a:prstGeom prst="rect">
            <a:avLst/>
          </a:prstGeom>
          <a:solidFill>
            <a:schemeClr val="accent6">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39" name="コンテンツ プレースホルダー 2"/>
          <p:cNvSpPr txBox="1">
            <a:spLocks/>
          </p:cNvSpPr>
          <p:nvPr/>
        </p:nvSpPr>
        <p:spPr>
          <a:xfrm>
            <a:off x="259488" y="4995567"/>
            <a:ext cx="8612659" cy="13323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Check</a:t>
            </a:r>
            <a:r>
              <a:rPr lang="ja-JP" altLang="en-US" sz="1800" dirty="0">
                <a:solidFill>
                  <a:schemeClr val="bg1"/>
                </a:solidFill>
                <a:latin typeface="BIZ UDゴシック" panose="020B0400000000000000" pitchFamily="49" charset="-128"/>
                <a:ea typeface="BIZ UDゴシック" panose="020B0400000000000000" pitchFamily="49" charset="-128"/>
              </a:rPr>
              <a:t>８</a:t>
            </a:r>
            <a:endParaRPr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伝統技能の活用</a:t>
            </a: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・瓦、左官壁、畳や木製建具を積極的に導入すること</a:t>
            </a:r>
            <a:endParaRPr lang="en-US" altLang="ja-JP" sz="1200" dirty="0">
              <a:latin typeface="BIZ UDゴシック" panose="020B0400000000000000" pitchFamily="49" charset="-128"/>
              <a:ea typeface="BIZ UDゴシック" panose="020B0400000000000000" pitchFamily="49" charset="-128"/>
            </a:endParaRPr>
          </a:p>
        </p:txBody>
      </p:sp>
      <p:sp>
        <p:nvSpPr>
          <p:cNvPr id="40" name="コンテンツ プレースホルダー 2"/>
          <p:cNvSpPr txBox="1">
            <a:spLocks/>
          </p:cNvSpPr>
          <p:nvPr/>
        </p:nvSpPr>
        <p:spPr>
          <a:xfrm>
            <a:off x="7760041" y="4976342"/>
            <a:ext cx="1383957" cy="274772"/>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適合</a:t>
            </a:r>
            <a:endParaRPr lang="ja-JP" altLang="en-US" sz="1000" dirty="0">
              <a:latin typeface="BIZ UDゴシック" panose="020B0400000000000000" pitchFamily="49" charset="-128"/>
              <a:ea typeface="BIZ UDゴシック" panose="020B0400000000000000" pitchFamily="49" charset="-128"/>
            </a:endParaRPr>
          </a:p>
        </p:txBody>
      </p:sp>
      <p:sp>
        <p:nvSpPr>
          <p:cNvPr id="49" name="テキスト ボックス 48"/>
          <p:cNvSpPr txBox="1"/>
          <p:nvPr/>
        </p:nvSpPr>
        <p:spPr>
          <a:xfrm>
            <a:off x="259488" y="883338"/>
            <a:ext cx="8872151" cy="369332"/>
          </a:xfrm>
          <a:prstGeom prst="rect">
            <a:avLst/>
          </a:prstGeom>
          <a:noFill/>
        </p:spPr>
        <p:txBody>
          <a:bodyPr wrap="square" rtlCol="0">
            <a:spAutoFit/>
          </a:bodyPr>
          <a:lstStyle/>
          <a:p>
            <a:r>
              <a:rPr lang="ja-JP" altLang="en-US" dirty="0">
                <a:latin typeface="BIZ UDゴシック" panose="020B0400000000000000" pitchFamily="49" charset="-128"/>
                <a:ea typeface="BIZ UDゴシック" panose="020B0400000000000000" pitchFamily="49" charset="-128"/>
              </a:rPr>
              <a:t>２　配慮項目（確保することが望ましい内容）</a:t>
            </a:r>
            <a:endParaRPr lang="en-US" altLang="ja-JP" dirty="0">
              <a:latin typeface="BIZ UDゴシック" panose="020B0400000000000000" pitchFamily="49" charset="-128"/>
              <a:ea typeface="BIZ UDゴシック" panose="020B0400000000000000" pitchFamily="49" charset="-128"/>
            </a:endParaRPr>
          </a:p>
        </p:txBody>
      </p:sp>
      <p:sp>
        <p:nvSpPr>
          <p:cNvPr id="2" name="スライド番号プレースホルダー 1"/>
          <p:cNvSpPr>
            <a:spLocks noGrp="1"/>
          </p:cNvSpPr>
          <p:nvPr>
            <p:ph type="sldNum" sz="quarter" idx="12"/>
          </p:nvPr>
        </p:nvSpPr>
        <p:spPr>
          <a:xfrm>
            <a:off x="7082477" y="6492875"/>
            <a:ext cx="2057400" cy="365125"/>
          </a:xfrm>
        </p:spPr>
        <p:txBody>
          <a:bodyPr/>
          <a:lstStyle/>
          <a:p>
            <a:fld id="{9596C9B7-AB3B-4613-B0B3-09F8EBDE438A}" type="slidenum">
              <a:rPr kumimoji="1" lang="ja-JP" altLang="en-US" smtClean="0"/>
              <a:t>15</a:t>
            </a:fld>
            <a:endParaRPr kumimoji="1" lang="ja-JP" altLang="en-US" dirty="0"/>
          </a:p>
        </p:txBody>
      </p:sp>
      <p:sp>
        <p:nvSpPr>
          <p:cNvPr id="23" name="テキスト ボックス 22"/>
          <p:cNvSpPr txBox="1"/>
          <p:nvPr/>
        </p:nvSpPr>
        <p:spPr>
          <a:xfrm>
            <a:off x="1245973" y="1319309"/>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P47</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24" name="テキスト ボックス 23"/>
          <p:cNvSpPr txBox="1"/>
          <p:nvPr/>
        </p:nvSpPr>
        <p:spPr>
          <a:xfrm>
            <a:off x="1245973" y="3332752"/>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P48</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25" name="テキスト ボックス 24"/>
          <p:cNvSpPr txBox="1"/>
          <p:nvPr/>
        </p:nvSpPr>
        <p:spPr>
          <a:xfrm>
            <a:off x="1245973" y="5043905"/>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P48</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27" name="コンテンツ プレースホルダー 2"/>
          <p:cNvSpPr txBox="1">
            <a:spLocks/>
          </p:cNvSpPr>
          <p:nvPr/>
        </p:nvSpPr>
        <p:spPr>
          <a:xfrm>
            <a:off x="6376085" y="1267011"/>
            <a:ext cx="1383957" cy="661835"/>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endParaRPr lang="en-US" altLang="ja-JP" sz="1200" dirty="0">
              <a:latin typeface="BIZ UDゴシック" panose="020B0400000000000000" pitchFamily="49" charset="-128"/>
              <a:ea typeface="BIZ UDゴシック" panose="020B0400000000000000" pitchFamily="49" charset="-128"/>
            </a:endParaRPr>
          </a:p>
        </p:txBody>
      </p:sp>
      <p:sp>
        <p:nvSpPr>
          <p:cNvPr id="28" name="テキスト ボックス 27"/>
          <p:cNvSpPr txBox="1"/>
          <p:nvPr/>
        </p:nvSpPr>
        <p:spPr>
          <a:xfrm>
            <a:off x="6376084" y="1276625"/>
            <a:ext cx="1383958" cy="276999"/>
          </a:xfrm>
          <a:prstGeom prst="rect">
            <a:avLst/>
          </a:prstGeom>
          <a:solidFill>
            <a:schemeClr val="tx1">
              <a:lumMod val="50000"/>
              <a:lumOff val="50000"/>
            </a:schemeClr>
          </a:solidFill>
        </p:spPr>
        <p:txBody>
          <a:bodyPr wrap="square" rtlCol="0">
            <a:spAutoFit/>
          </a:bodyPr>
          <a:lstStyle/>
          <a:p>
            <a:pPr algn="ctr"/>
            <a:r>
              <a:rPr kumimoji="1" lang="ja-JP" altLang="en-US" sz="1200" b="1" dirty="0">
                <a:solidFill>
                  <a:schemeClr val="bg1"/>
                </a:solidFill>
              </a:rPr>
              <a:t>設計値</a:t>
            </a:r>
          </a:p>
        </p:txBody>
      </p:sp>
      <p:sp>
        <p:nvSpPr>
          <p:cNvPr id="32" name="コンテンツ プレースホルダー 2"/>
          <p:cNvSpPr txBox="1">
            <a:spLocks/>
          </p:cNvSpPr>
          <p:nvPr/>
        </p:nvSpPr>
        <p:spPr>
          <a:xfrm>
            <a:off x="6376084" y="3279917"/>
            <a:ext cx="1383957" cy="661835"/>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endParaRPr lang="en-US" altLang="ja-JP" sz="1200" dirty="0">
              <a:latin typeface="BIZ UDゴシック" panose="020B0400000000000000" pitchFamily="49" charset="-128"/>
              <a:ea typeface="BIZ UDゴシック" panose="020B0400000000000000" pitchFamily="49" charset="-128"/>
            </a:endParaRPr>
          </a:p>
        </p:txBody>
      </p:sp>
      <p:sp>
        <p:nvSpPr>
          <p:cNvPr id="33" name="テキスト ボックス 32"/>
          <p:cNvSpPr txBox="1"/>
          <p:nvPr/>
        </p:nvSpPr>
        <p:spPr>
          <a:xfrm>
            <a:off x="6376083" y="3289531"/>
            <a:ext cx="1383958" cy="276999"/>
          </a:xfrm>
          <a:prstGeom prst="rect">
            <a:avLst/>
          </a:prstGeom>
          <a:solidFill>
            <a:schemeClr val="tx1">
              <a:lumMod val="50000"/>
              <a:lumOff val="50000"/>
            </a:schemeClr>
          </a:solidFill>
        </p:spPr>
        <p:txBody>
          <a:bodyPr wrap="square" rtlCol="0">
            <a:spAutoFit/>
          </a:bodyPr>
          <a:lstStyle/>
          <a:p>
            <a:pPr algn="ctr"/>
            <a:r>
              <a:rPr kumimoji="1" lang="ja-JP" altLang="en-US" sz="1200" b="1" dirty="0">
                <a:solidFill>
                  <a:schemeClr val="bg1"/>
                </a:solidFill>
              </a:rPr>
              <a:t>導入設備</a:t>
            </a:r>
          </a:p>
        </p:txBody>
      </p:sp>
      <p:sp>
        <p:nvSpPr>
          <p:cNvPr id="34" name="コンテンツ プレースホルダー 2"/>
          <p:cNvSpPr txBox="1">
            <a:spLocks/>
          </p:cNvSpPr>
          <p:nvPr/>
        </p:nvSpPr>
        <p:spPr>
          <a:xfrm>
            <a:off x="6376083" y="4964501"/>
            <a:ext cx="1383957" cy="661835"/>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endParaRPr lang="en-US" altLang="ja-JP" sz="1200" dirty="0">
              <a:latin typeface="BIZ UDゴシック" panose="020B0400000000000000" pitchFamily="49" charset="-128"/>
              <a:ea typeface="BIZ UDゴシック" panose="020B0400000000000000" pitchFamily="49" charset="-128"/>
            </a:endParaRPr>
          </a:p>
        </p:txBody>
      </p:sp>
      <p:sp>
        <p:nvSpPr>
          <p:cNvPr id="35" name="テキスト ボックス 34"/>
          <p:cNvSpPr txBox="1"/>
          <p:nvPr/>
        </p:nvSpPr>
        <p:spPr>
          <a:xfrm>
            <a:off x="6376082" y="4974115"/>
            <a:ext cx="1383958" cy="276999"/>
          </a:xfrm>
          <a:prstGeom prst="rect">
            <a:avLst/>
          </a:prstGeom>
          <a:solidFill>
            <a:schemeClr val="tx1">
              <a:lumMod val="50000"/>
              <a:lumOff val="50000"/>
            </a:schemeClr>
          </a:solidFill>
        </p:spPr>
        <p:txBody>
          <a:bodyPr wrap="square" rtlCol="0">
            <a:spAutoFit/>
          </a:bodyPr>
          <a:lstStyle/>
          <a:p>
            <a:pPr algn="ctr"/>
            <a:r>
              <a:rPr kumimoji="1" lang="ja-JP" altLang="en-US" sz="1200" b="1" dirty="0">
                <a:solidFill>
                  <a:schemeClr val="bg1"/>
                </a:solidFill>
              </a:rPr>
              <a:t>導入技能</a:t>
            </a:r>
          </a:p>
        </p:txBody>
      </p:sp>
    </p:spTree>
    <p:extLst>
      <p:ext uri="{BB962C8B-B14F-4D97-AF65-F5344CB8AC3E}">
        <p14:creationId xmlns:p14="http://schemas.microsoft.com/office/powerpoint/2010/main" val="1722971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p:cNvSpPr/>
          <p:nvPr/>
        </p:nvSpPr>
        <p:spPr>
          <a:xfrm>
            <a:off x="-1" y="3061214"/>
            <a:ext cx="1400433" cy="343849"/>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6" name="正方形/長方形 25"/>
          <p:cNvSpPr/>
          <p:nvPr/>
        </p:nvSpPr>
        <p:spPr>
          <a:xfrm>
            <a:off x="0" y="3061214"/>
            <a:ext cx="9143999" cy="1510784"/>
          </a:xfrm>
          <a:prstGeom prst="rect">
            <a:avLst/>
          </a:prstGeom>
          <a:solidFill>
            <a:schemeClr val="accent6">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6" name="コンテンツ プレースホルダー 2"/>
          <p:cNvSpPr txBox="1">
            <a:spLocks/>
          </p:cNvSpPr>
          <p:nvPr/>
        </p:nvSpPr>
        <p:spPr>
          <a:xfrm>
            <a:off x="259490" y="3090326"/>
            <a:ext cx="8612659" cy="15107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Check10</a:t>
            </a:r>
          </a:p>
          <a:p>
            <a:pPr marL="0" indent="0">
              <a:buNone/>
            </a:pPr>
            <a:r>
              <a:rPr lang="ja-JP" altLang="en-US" sz="1400" dirty="0">
                <a:latin typeface="BIZ UDゴシック" panose="020B0400000000000000" pitchFamily="49" charset="-128"/>
                <a:ea typeface="BIZ UDゴシック" panose="020B0400000000000000" pitchFamily="49" charset="-128"/>
              </a:rPr>
              <a:t>　ＨＥＭＳの導入</a:t>
            </a: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・新築時に導入すること</a:t>
            </a:r>
            <a:endParaRPr lang="en-US" altLang="ja-JP" sz="1200" dirty="0">
              <a:latin typeface="BIZ UDゴシック" panose="020B0400000000000000" pitchFamily="49" charset="-128"/>
              <a:ea typeface="BIZ UDゴシック" panose="020B0400000000000000" pitchFamily="49" charset="-128"/>
            </a:endParaRPr>
          </a:p>
        </p:txBody>
      </p:sp>
      <p:sp>
        <p:nvSpPr>
          <p:cNvPr id="22" name="タイトル 1"/>
          <p:cNvSpPr txBox="1">
            <a:spLocks/>
          </p:cNvSpPr>
          <p:nvPr/>
        </p:nvSpPr>
        <p:spPr>
          <a:xfrm>
            <a:off x="0" y="-120"/>
            <a:ext cx="9144000" cy="55755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800" dirty="0">
                <a:solidFill>
                  <a:schemeClr val="bg1">
                    <a:lumMod val="65000"/>
                  </a:schemeClr>
                </a:solidFill>
                <a:latin typeface="BIZ UDゴシック" panose="020B0400000000000000" pitchFamily="49" charset="-128"/>
                <a:ea typeface="BIZ UDゴシック" panose="020B0400000000000000" pitchFamily="49" charset="-128"/>
              </a:rPr>
              <a:t>信州健康ゼロエネ住宅指針チェックリスト</a:t>
            </a:r>
          </a:p>
        </p:txBody>
      </p:sp>
      <p:sp>
        <p:nvSpPr>
          <p:cNvPr id="17" name="コンテンツ プレースホルダー 2"/>
          <p:cNvSpPr txBox="1">
            <a:spLocks/>
          </p:cNvSpPr>
          <p:nvPr/>
        </p:nvSpPr>
        <p:spPr>
          <a:xfrm>
            <a:off x="7760043" y="3071102"/>
            <a:ext cx="1383957" cy="280639"/>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適合</a:t>
            </a:r>
            <a:endParaRPr lang="en-US" altLang="ja-JP" sz="1200" dirty="0">
              <a:latin typeface="BIZ UDゴシック" panose="020B0400000000000000" pitchFamily="49" charset="-128"/>
              <a:ea typeface="BIZ UDゴシック" panose="020B0400000000000000" pitchFamily="49" charset="-128"/>
            </a:endParaRPr>
          </a:p>
        </p:txBody>
      </p:sp>
      <p:sp>
        <p:nvSpPr>
          <p:cNvPr id="18" name="正方形/長方形 17"/>
          <p:cNvSpPr/>
          <p:nvPr/>
        </p:nvSpPr>
        <p:spPr>
          <a:xfrm>
            <a:off x="-2" y="4787307"/>
            <a:ext cx="1400433" cy="343849"/>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9" name="正方形/長方形 18"/>
          <p:cNvSpPr/>
          <p:nvPr/>
        </p:nvSpPr>
        <p:spPr>
          <a:xfrm>
            <a:off x="-1" y="4787308"/>
            <a:ext cx="9143999" cy="1687628"/>
          </a:xfrm>
          <a:prstGeom prst="rect">
            <a:avLst/>
          </a:prstGeom>
          <a:solidFill>
            <a:schemeClr val="accent6">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0" name="コンテンツ プレースホルダー 2"/>
          <p:cNvSpPr txBox="1">
            <a:spLocks/>
          </p:cNvSpPr>
          <p:nvPr/>
        </p:nvSpPr>
        <p:spPr>
          <a:xfrm>
            <a:off x="259489" y="4816419"/>
            <a:ext cx="8612659" cy="16585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Check11</a:t>
            </a:r>
          </a:p>
          <a:p>
            <a:pPr marL="0" indent="0">
              <a:buNone/>
            </a:pPr>
            <a:r>
              <a:rPr lang="ja-JP" altLang="en-US" sz="1400" dirty="0">
                <a:latin typeface="BIZ UDゴシック" panose="020B0400000000000000" pitchFamily="49" charset="-128"/>
                <a:ea typeface="BIZ UDゴシック" panose="020B0400000000000000" pitchFamily="49" charset="-128"/>
              </a:rPr>
              <a:t>　暖房負荷（</a:t>
            </a:r>
            <a:r>
              <a:rPr lang="en-US" altLang="ja-JP" sz="1400" dirty="0">
                <a:latin typeface="BIZ UDゴシック" panose="020B0400000000000000" pitchFamily="49" charset="-128"/>
                <a:ea typeface="BIZ UDゴシック" panose="020B0400000000000000" pitchFamily="49" charset="-128"/>
              </a:rPr>
              <a:t>kWh/</a:t>
            </a:r>
            <a:r>
              <a:rPr lang="ja-JP" altLang="en-US" sz="1400" dirty="0">
                <a:latin typeface="BIZ UDゴシック" panose="020B0400000000000000" pitchFamily="49" charset="-128"/>
                <a:ea typeface="BIZ UDゴシック" panose="020B0400000000000000" pitchFamily="49" charset="-128"/>
              </a:rPr>
              <a:t>㎡）の低減</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・冬期の日射取得を考慮した暖房にかかる負荷等計算を「</a:t>
            </a:r>
            <a:r>
              <a:rPr lang="en-US" altLang="ja-JP" sz="1200" dirty="0">
                <a:latin typeface="BIZ UDゴシック" panose="020B0400000000000000" pitchFamily="49" charset="-128"/>
                <a:ea typeface="BIZ UDゴシック" panose="020B0400000000000000" pitchFamily="49" charset="-128"/>
              </a:rPr>
              <a:t>Check1 </a:t>
            </a:r>
            <a:r>
              <a:rPr lang="ja-JP" altLang="en-US" sz="1200" dirty="0">
                <a:latin typeface="BIZ UDゴシック" panose="020B0400000000000000" pitchFamily="49" charset="-128"/>
                <a:ea typeface="BIZ UDゴシック" panose="020B0400000000000000" pitchFamily="49" charset="-128"/>
              </a:rPr>
              <a:t>外皮性能の強化」と合わせて検討すること</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（ドイツでは年間暖冷房負荷</a:t>
            </a:r>
            <a:r>
              <a:rPr lang="en-US" altLang="ja-JP" sz="1200" dirty="0">
                <a:latin typeface="BIZ UDゴシック" panose="020B0400000000000000" pitchFamily="49" charset="-128"/>
                <a:ea typeface="BIZ UDゴシック" panose="020B0400000000000000" pitchFamily="49" charset="-128"/>
              </a:rPr>
              <a:t>15kWh/</a:t>
            </a:r>
            <a:r>
              <a:rPr lang="ja-JP" altLang="en-US" sz="1200" dirty="0">
                <a:latin typeface="BIZ UDゴシック" panose="020B0400000000000000" pitchFamily="49" charset="-128"/>
                <a:ea typeface="BIZ UDゴシック" panose="020B0400000000000000" pitchFamily="49" charset="-128"/>
              </a:rPr>
              <a:t>㎡以下をパッシブハウス（高断熱住宅）基準としている）</a:t>
            </a:r>
            <a:endParaRPr lang="en-US" altLang="ja-JP" sz="1200" dirty="0">
              <a:latin typeface="BIZ UDゴシック" panose="020B0400000000000000" pitchFamily="49" charset="-128"/>
              <a:ea typeface="BIZ UDゴシック" panose="020B0400000000000000" pitchFamily="49" charset="-128"/>
            </a:endParaRPr>
          </a:p>
        </p:txBody>
      </p:sp>
      <p:sp>
        <p:nvSpPr>
          <p:cNvPr id="21" name="コンテンツ プレースホルダー 2"/>
          <p:cNvSpPr txBox="1">
            <a:spLocks/>
          </p:cNvSpPr>
          <p:nvPr/>
        </p:nvSpPr>
        <p:spPr>
          <a:xfrm>
            <a:off x="7760042" y="4797195"/>
            <a:ext cx="1383957" cy="276725"/>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適合</a:t>
            </a:r>
            <a:endParaRPr lang="ja-JP" altLang="en-US" sz="1000" dirty="0">
              <a:latin typeface="BIZ UDゴシック" panose="020B0400000000000000" pitchFamily="49" charset="-128"/>
              <a:ea typeface="BIZ UDゴシック" panose="020B0400000000000000" pitchFamily="49" charset="-128"/>
            </a:endParaRPr>
          </a:p>
        </p:txBody>
      </p:sp>
      <p:sp>
        <p:nvSpPr>
          <p:cNvPr id="23" name="正方形/長方形 22"/>
          <p:cNvSpPr/>
          <p:nvPr/>
        </p:nvSpPr>
        <p:spPr>
          <a:xfrm>
            <a:off x="0" y="1279005"/>
            <a:ext cx="1400433" cy="343849"/>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4" name="正方形/長方形 23"/>
          <p:cNvSpPr/>
          <p:nvPr/>
        </p:nvSpPr>
        <p:spPr>
          <a:xfrm>
            <a:off x="1" y="1279004"/>
            <a:ext cx="9143999" cy="1563050"/>
          </a:xfrm>
          <a:prstGeom prst="rect">
            <a:avLst/>
          </a:prstGeom>
          <a:solidFill>
            <a:schemeClr val="accent6">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5" name="コンテンツ プレースホルダー 2"/>
          <p:cNvSpPr txBox="1">
            <a:spLocks/>
          </p:cNvSpPr>
          <p:nvPr/>
        </p:nvSpPr>
        <p:spPr>
          <a:xfrm>
            <a:off x="259491" y="1308116"/>
            <a:ext cx="8612659" cy="15339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Check</a:t>
            </a:r>
            <a:r>
              <a:rPr lang="ja-JP" altLang="en-US" sz="1800" dirty="0">
                <a:solidFill>
                  <a:schemeClr val="bg1"/>
                </a:solidFill>
                <a:latin typeface="BIZ UDゴシック" panose="020B0400000000000000" pitchFamily="49" charset="-128"/>
                <a:ea typeface="BIZ UDゴシック" panose="020B0400000000000000" pitchFamily="49" charset="-128"/>
              </a:rPr>
              <a:t>９</a:t>
            </a:r>
            <a:endParaRPr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気密性能（㎠</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㎡）の確保</a:t>
            </a: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a:t>
            </a:r>
            <a:r>
              <a:rPr lang="en-US" altLang="ja-JP" sz="1200" dirty="0">
                <a:latin typeface="BIZ UDゴシック" panose="020B0400000000000000" pitchFamily="49" charset="-128"/>
                <a:ea typeface="BIZ UDゴシック" panose="020B0400000000000000" pitchFamily="49" charset="-128"/>
              </a:rPr>
              <a:t>1.0</a:t>
            </a:r>
            <a:r>
              <a:rPr lang="ja-JP" altLang="en-US" sz="1200" dirty="0">
                <a:latin typeface="BIZ UDゴシック" panose="020B0400000000000000" pitchFamily="49" charset="-128"/>
                <a:ea typeface="BIZ UDゴシック" panose="020B0400000000000000" pitchFamily="49" charset="-128"/>
              </a:rPr>
              <a:t>㎠</a:t>
            </a:r>
            <a:r>
              <a:rPr lang="en-US" altLang="ja-JP" sz="1200" dirty="0">
                <a:latin typeface="BIZ UDゴシック" panose="020B0400000000000000" pitchFamily="49" charset="-128"/>
                <a:ea typeface="BIZ UDゴシック" panose="020B0400000000000000" pitchFamily="49" charset="-128"/>
              </a:rPr>
              <a:t>/</a:t>
            </a:r>
            <a:r>
              <a:rPr lang="ja-JP" altLang="en-US" sz="1200" dirty="0">
                <a:latin typeface="BIZ UDゴシック" panose="020B0400000000000000" pitchFamily="49" charset="-128"/>
                <a:ea typeface="BIZ UDゴシック" panose="020B0400000000000000" pitchFamily="49" charset="-128"/>
              </a:rPr>
              <a:t>㎡以下とし、通気層を設ける等の結露の防止対策をすること</a:t>
            </a:r>
            <a:endParaRPr lang="en-US" altLang="ja-JP" sz="1200" dirty="0">
              <a:latin typeface="BIZ UDゴシック" panose="020B0400000000000000" pitchFamily="49" charset="-128"/>
              <a:ea typeface="BIZ UDゴシック" panose="020B0400000000000000" pitchFamily="49" charset="-128"/>
            </a:endParaRPr>
          </a:p>
        </p:txBody>
      </p:sp>
      <p:sp>
        <p:nvSpPr>
          <p:cNvPr id="27" name="コンテンツ プレースホルダー 2"/>
          <p:cNvSpPr txBox="1">
            <a:spLocks/>
          </p:cNvSpPr>
          <p:nvPr/>
        </p:nvSpPr>
        <p:spPr>
          <a:xfrm>
            <a:off x="7760044" y="1288893"/>
            <a:ext cx="1383957" cy="276723"/>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適合</a:t>
            </a:r>
            <a:endParaRPr lang="ja-JP" altLang="en-US" sz="1000" dirty="0">
              <a:latin typeface="BIZ UDゴシック" panose="020B0400000000000000" pitchFamily="49" charset="-128"/>
              <a:ea typeface="BIZ UDゴシック" panose="020B0400000000000000" pitchFamily="49" charset="-128"/>
            </a:endParaRPr>
          </a:p>
        </p:txBody>
      </p:sp>
      <p:sp>
        <p:nvSpPr>
          <p:cNvPr id="2" name="スライド番号プレースホルダー 1"/>
          <p:cNvSpPr>
            <a:spLocks noGrp="1"/>
          </p:cNvSpPr>
          <p:nvPr>
            <p:ph type="sldNum" sz="quarter" idx="12"/>
          </p:nvPr>
        </p:nvSpPr>
        <p:spPr>
          <a:xfrm>
            <a:off x="7086600" y="6484823"/>
            <a:ext cx="2057400" cy="365125"/>
          </a:xfrm>
        </p:spPr>
        <p:txBody>
          <a:bodyPr/>
          <a:lstStyle/>
          <a:p>
            <a:fld id="{9596C9B7-AB3B-4613-B0B3-09F8EBDE438A}" type="slidenum">
              <a:rPr kumimoji="1" lang="ja-JP" altLang="en-US" smtClean="0"/>
              <a:t>16</a:t>
            </a:fld>
            <a:endParaRPr kumimoji="1" lang="ja-JP" altLang="en-US" dirty="0"/>
          </a:p>
        </p:txBody>
      </p:sp>
      <p:sp>
        <p:nvSpPr>
          <p:cNvPr id="28" name="テキスト ボックス 27"/>
          <p:cNvSpPr txBox="1"/>
          <p:nvPr/>
        </p:nvSpPr>
        <p:spPr>
          <a:xfrm>
            <a:off x="1270686" y="1345855"/>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P48</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29" name="テキスト ボックス 28"/>
          <p:cNvSpPr txBox="1"/>
          <p:nvPr/>
        </p:nvSpPr>
        <p:spPr>
          <a:xfrm>
            <a:off x="1270686" y="3112344"/>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P48</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31" name="テキスト ボックス 30"/>
          <p:cNvSpPr txBox="1"/>
          <p:nvPr/>
        </p:nvSpPr>
        <p:spPr>
          <a:xfrm>
            <a:off x="1270686" y="4828389"/>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P48</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32" name="コンテンツ プレースホルダー 2"/>
          <p:cNvSpPr txBox="1">
            <a:spLocks/>
          </p:cNvSpPr>
          <p:nvPr/>
        </p:nvSpPr>
        <p:spPr>
          <a:xfrm>
            <a:off x="6376085" y="1279003"/>
            <a:ext cx="1383957" cy="661835"/>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endParaRPr lang="en-US" altLang="ja-JP" sz="1200" dirty="0">
              <a:latin typeface="BIZ UDゴシック" panose="020B0400000000000000" pitchFamily="49" charset="-128"/>
              <a:ea typeface="BIZ UDゴシック" panose="020B0400000000000000" pitchFamily="49" charset="-128"/>
            </a:endParaRPr>
          </a:p>
        </p:txBody>
      </p:sp>
      <p:sp>
        <p:nvSpPr>
          <p:cNvPr id="33" name="テキスト ボックス 32"/>
          <p:cNvSpPr txBox="1"/>
          <p:nvPr/>
        </p:nvSpPr>
        <p:spPr>
          <a:xfrm>
            <a:off x="6376084" y="1288617"/>
            <a:ext cx="1383958" cy="276999"/>
          </a:xfrm>
          <a:prstGeom prst="rect">
            <a:avLst/>
          </a:prstGeom>
          <a:solidFill>
            <a:schemeClr val="tx1">
              <a:lumMod val="50000"/>
              <a:lumOff val="50000"/>
            </a:schemeClr>
          </a:solidFill>
        </p:spPr>
        <p:txBody>
          <a:bodyPr wrap="square" rtlCol="0">
            <a:spAutoFit/>
          </a:bodyPr>
          <a:lstStyle/>
          <a:p>
            <a:pPr algn="ctr"/>
            <a:r>
              <a:rPr kumimoji="1" lang="ja-JP" altLang="en-US" sz="1200" b="1" dirty="0">
                <a:solidFill>
                  <a:schemeClr val="bg1"/>
                </a:solidFill>
              </a:rPr>
              <a:t>設計値</a:t>
            </a:r>
          </a:p>
        </p:txBody>
      </p:sp>
      <p:sp>
        <p:nvSpPr>
          <p:cNvPr id="34" name="コンテンツ プレースホルダー 2"/>
          <p:cNvSpPr txBox="1">
            <a:spLocks/>
          </p:cNvSpPr>
          <p:nvPr/>
        </p:nvSpPr>
        <p:spPr>
          <a:xfrm>
            <a:off x="6376084" y="4787307"/>
            <a:ext cx="1383957" cy="661835"/>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endParaRPr lang="en-US" altLang="ja-JP" sz="1200" dirty="0">
              <a:latin typeface="BIZ UDゴシック" panose="020B0400000000000000" pitchFamily="49" charset="-128"/>
              <a:ea typeface="BIZ UDゴシック" panose="020B0400000000000000" pitchFamily="49" charset="-128"/>
            </a:endParaRPr>
          </a:p>
        </p:txBody>
      </p:sp>
      <p:sp>
        <p:nvSpPr>
          <p:cNvPr id="35" name="テキスト ボックス 34"/>
          <p:cNvSpPr txBox="1"/>
          <p:nvPr/>
        </p:nvSpPr>
        <p:spPr>
          <a:xfrm>
            <a:off x="6376083" y="4796921"/>
            <a:ext cx="1383958" cy="276999"/>
          </a:xfrm>
          <a:prstGeom prst="rect">
            <a:avLst/>
          </a:prstGeom>
          <a:solidFill>
            <a:schemeClr val="tx1">
              <a:lumMod val="50000"/>
              <a:lumOff val="50000"/>
            </a:schemeClr>
          </a:solidFill>
        </p:spPr>
        <p:txBody>
          <a:bodyPr wrap="square" rtlCol="0">
            <a:spAutoFit/>
          </a:bodyPr>
          <a:lstStyle/>
          <a:p>
            <a:pPr algn="ctr"/>
            <a:r>
              <a:rPr kumimoji="1" lang="ja-JP" altLang="en-US" sz="1200" b="1" dirty="0">
                <a:solidFill>
                  <a:schemeClr val="bg1"/>
                </a:solidFill>
              </a:rPr>
              <a:t>設計値</a:t>
            </a:r>
          </a:p>
        </p:txBody>
      </p:sp>
    </p:spTree>
    <p:extLst>
      <p:ext uri="{BB962C8B-B14F-4D97-AF65-F5344CB8AC3E}">
        <p14:creationId xmlns:p14="http://schemas.microsoft.com/office/powerpoint/2010/main" val="473816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正方形/長方形 30"/>
          <p:cNvSpPr/>
          <p:nvPr/>
        </p:nvSpPr>
        <p:spPr>
          <a:xfrm>
            <a:off x="0" y="4373181"/>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30" name="正方形/長方形 29"/>
          <p:cNvSpPr/>
          <p:nvPr/>
        </p:nvSpPr>
        <p:spPr>
          <a:xfrm>
            <a:off x="0" y="2995304"/>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8" name="正方形/長方形 27"/>
          <p:cNvSpPr/>
          <p:nvPr/>
        </p:nvSpPr>
        <p:spPr>
          <a:xfrm>
            <a:off x="-1" y="1646876"/>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7" name="正方形/長方形 26"/>
          <p:cNvSpPr/>
          <p:nvPr/>
        </p:nvSpPr>
        <p:spPr>
          <a:xfrm>
            <a:off x="-12357" y="4368648"/>
            <a:ext cx="9156357" cy="1200126"/>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6" name="正方形/長方形 25"/>
          <p:cNvSpPr/>
          <p:nvPr/>
        </p:nvSpPr>
        <p:spPr>
          <a:xfrm>
            <a:off x="-12357" y="2998588"/>
            <a:ext cx="9156357" cy="1295265"/>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5" name="正方形/長方形 24"/>
          <p:cNvSpPr/>
          <p:nvPr/>
        </p:nvSpPr>
        <p:spPr>
          <a:xfrm>
            <a:off x="0" y="1646877"/>
            <a:ext cx="9143999" cy="1285158"/>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 name="タイトル 1"/>
          <p:cNvSpPr>
            <a:spLocks noGrp="1"/>
          </p:cNvSpPr>
          <p:nvPr>
            <p:ph type="title"/>
          </p:nvPr>
        </p:nvSpPr>
        <p:spPr>
          <a:xfrm>
            <a:off x="-1" y="563993"/>
            <a:ext cx="9144000" cy="620906"/>
          </a:xfrm>
        </p:spPr>
        <p:txBody>
          <a:bodyPr>
            <a:normAutofit/>
          </a:bodyPr>
          <a:lstStyle/>
          <a:p>
            <a:r>
              <a:rPr lang="en-US" altLang="ja-JP" sz="3200" dirty="0">
                <a:solidFill>
                  <a:schemeClr val="accent1">
                    <a:lumMod val="75000"/>
                  </a:schemeClr>
                </a:solidFill>
                <a:latin typeface="BIZ UDゴシック" panose="020B0400000000000000" pitchFamily="49" charset="-128"/>
                <a:ea typeface="BIZ UDゴシック" panose="020B0400000000000000" pitchFamily="49" charset="-128"/>
              </a:rPr>
              <a:t>Ⅱ </a:t>
            </a:r>
            <a:r>
              <a:rPr lang="ja-JP" altLang="en-US" sz="3200" dirty="0">
                <a:solidFill>
                  <a:schemeClr val="accent1">
                    <a:lumMod val="75000"/>
                  </a:schemeClr>
                </a:solidFill>
                <a:latin typeface="BIZ UDゴシック" panose="020B0400000000000000" pitchFamily="49" charset="-128"/>
                <a:ea typeface="BIZ UDゴシック" panose="020B0400000000000000" pitchFamily="49" charset="-128"/>
              </a:rPr>
              <a:t>設計等の各段階における留意点編</a:t>
            </a:r>
          </a:p>
        </p:txBody>
      </p:sp>
      <p:sp>
        <p:nvSpPr>
          <p:cNvPr id="3" name="コンテンツ プレースホルダー 2"/>
          <p:cNvSpPr>
            <a:spLocks noGrp="1"/>
          </p:cNvSpPr>
          <p:nvPr>
            <p:ph idx="1"/>
          </p:nvPr>
        </p:nvSpPr>
        <p:spPr>
          <a:xfrm>
            <a:off x="247135" y="1688753"/>
            <a:ext cx="8649730" cy="1243281"/>
          </a:xfrm>
        </p:spPr>
        <p:txBody>
          <a:bodyPr>
            <a:normAutofit/>
          </a:bodyPr>
          <a:lstStyle/>
          <a:p>
            <a:pPr marL="0" indent="0">
              <a:buNone/>
            </a:pPr>
            <a:r>
              <a:rPr kumimoji="1" lang="en-US" altLang="ja-JP" sz="1800" dirty="0">
                <a:solidFill>
                  <a:schemeClr val="bg1"/>
                </a:solidFill>
                <a:latin typeface="BIZ UDゴシック" panose="020B0400000000000000" pitchFamily="49" charset="-128"/>
                <a:ea typeface="BIZ UDゴシック" panose="020B0400000000000000" pitchFamily="49" charset="-128"/>
              </a:rPr>
              <a:t>Q</a:t>
            </a:r>
            <a:r>
              <a:rPr kumimoji="1" lang="ja-JP" altLang="en-US" sz="1800" dirty="0">
                <a:solidFill>
                  <a:schemeClr val="bg1"/>
                </a:solidFill>
                <a:latin typeface="BIZ UDゴシック" panose="020B0400000000000000" pitchFamily="49" charset="-128"/>
                <a:ea typeface="BIZ UDゴシック" panose="020B0400000000000000" pitchFamily="49" charset="-128"/>
              </a:rPr>
              <a:t>１</a:t>
            </a:r>
            <a:endParaRPr kumimoji="1"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a:t>
            </a:r>
            <a:r>
              <a:rPr kumimoji="1" lang="ja-JP" altLang="en-US" sz="1400" dirty="0">
                <a:latin typeface="BIZ UDゴシック" panose="020B0400000000000000" pitchFamily="49" charset="-128"/>
                <a:ea typeface="BIZ UDゴシック" panose="020B0400000000000000" pitchFamily="49" charset="-128"/>
              </a:rPr>
              <a:t>自然条件や周辺の住環境等の状況を十分に調査し、特性や特徴を整理しましたか</a:t>
            </a:r>
            <a:endParaRPr lang="en-US" altLang="ja-JP" sz="1100" dirty="0">
              <a:latin typeface="BIZ UDゴシック" panose="020B0400000000000000" pitchFamily="49" charset="-128"/>
              <a:ea typeface="BIZ UDゴシック" panose="020B0400000000000000" pitchFamily="49" charset="-128"/>
            </a:endParaRPr>
          </a:p>
          <a:p>
            <a:pPr marL="0" indent="0">
              <a:lnSpc>
                <a:spcPct val="100000"/>
              </a:lnSpc>
              <a:buNone/>
            </a:pPr>
            <a:r>
              <a:rPr lang="ja-JP" altLang="en-US" sz="1100" dirty="0">
                <a:latin typeface="BIZ UDゴシック" panose="020B0400000000000000" pitchFamily="49" charset="-128"/>
                <a:ea typeface="BIZ UDゴシック" panose="020B0400000000000000" pitchFamily="49" charset="-128"/>
              </a:rPr>
              <a:t>　　</a:t>
            </a:r>
            <a:r>
              <a:rPr lang="ja-JP" altLang="en-US" sz="1200" dirty="0">
                <a:latin typeface="BIZ UDゴシック" panose="020B0400000000000000" pitchFamily="49" charset="-128"/>
                <a:ea typeface="BIZ UDゴシック" panose="020B0400000000000000" pitchFamily="49" charset="-128"/>
              </a:rPr>
              <a:t>・地形、気象条件、植生、まちなみ、建物の意匠や色彩等、敷地や周辺地域の自然条件や敷地周辺の状況を調査・整理</a:t>
            </a:r>
            <a:endParaRPr kumimoji="1" lang="ja-JP" altLang="en-US" sz="1200" dirty="0">
              <a:latin typeface="BIZ UDゴシック" panose="020B0400000000000000" pitchFamily="49" charset="-128"/>
              <a:ea typeface="BIZ UDゴシック" panose="020B0400000000000000" pitchFamily="49" charset="-128"/>
            </a:endParaRPr>
          </a:p>
        </p:txBody>
      </p:sp>
      <p:sp>
        <p:nvSpPr>
          <p:cNvPr id="9" name="テキスト ボックス 8"/>
          <p:cNvSpPr txBox="1"/>
          <p:nvPr/>
        </p:nvSpPr>
        <p:spPr>
          <a:xfrm>
            <a:off x="247134" y="1277544"/>
            <a:ext cx="2496065" cy="369332"/>
          </a:xfrm>
          <a:prstGeom prst="rect">
            <a:avLst/>
          </a:prstGeom>
          <a:noFill/>
        </p:spPr>
        <p:txBody>
          <a:bodyPr wrap="square" rtlCol="0">
            <a:spAutoFit/>
          </a:bodyPr>
          <a:lstStyle/>
          <a:p>
            <a:r>
              <a:rPr lang="ja-JP" altLang="en-US" dirty="0">
                <a:latin typeface="BIZ UDゴシック" panose="020B0400000000000000" pitchFamily="49" charset="-128"/>
                <a:ea typeface="BIZ UDゴシック" panose="020B0400000000000000" pitchFamily="49" charset="-128"/>
              </a:rPr>
              <a:t>１　前提条件の把握</a:t>
            </a:r>
            <a:endParaRPr lang="en-US" altLang="ja-JP" dirty="0">
              <a:latin typeface="BIZ UDゴシック" panose="020B0400000000000000" pitchFamily="49" charset="-128"/>
              <a:ea typeface="BIZ UDゴシック" panose="020B0400000000000000" pitchFamily="49" charset="-128"/>
            </a:endParaRPr>
          </a:p>
        </p:txBody>
      </p:sp>
      <p:sp>
        <p:nvSpPr>
          <p:cNvPr id="16" name="コンテンツ プレースホルダー 2"/>
          <p:cNvSpPr txBox="1">
            <a:spLocks/>
          </p:cNvSpPr>
          <p:nvPr/>
        </p:nvSpPr>
        <p:spPr>
          <a:xfrm>
            <a:off x="259491" y="3024417"/>
            <a:ext cx="7904206" cy="128172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Q</a:t>
            </a:r>
            <a:r>
              <a:rPr lang="ja-JP" altLang="en-US" sz="1800" dirty="0">
                <a:solidFill>
                  <a:schemeClr val="bg1"/>
                </a:solidFill>
                <a:latin typeface="BIZ UDゴシック" panose="020B0400000000000000" pitchFamily="49" charset="-128"/>
                <a:ea typeface="BIZ UDゴシック" panose="020B0400000000000000" pitchFamily="49" charset="-128"/>
              </a:rPr>
              <a:t>２</a:t>
            </a:r>
            <a:endParaRPr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敷地における再生可能エネルギーの活用可能性を調査・整理しましたか</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None/>
            </a:pPr>
            <a:r>
              <a:rPr lang="ja-JP" altLang="en-US" sz="1200" dirty="0">
                <a:latin typeface="BIZ UDゴシック" panose="020B0400000000000000" pitchFamily="49" charset="-128"/>
                <a:ea typeface="BIZ UDゴシック" panose="020B0400000000000000" pitchFamily="49" charset="-128"/>
              </a:rPr>
              <a:t>　 ・地域の日射量、卓越風、敷地周辺の建物密集度、環境阻害要因等の有無を調査・整理</a:t>
            </a:r>
            <a:endParaRPr lang="en-US" altLang="ja-JP" sz="1200" dirty="0">
              <a:latin typeface="BIZ UDゴシック" panose="020B0400000000000000" pitchFamily="49" charset="-128"/>
              <a:ea typeface="BIZ UDゴシック" panose="020B0400000000000000" pitchFamily="49" charset="-128"/>
            </a:endParaRPr>
          </a:p>
        </p:txBody>
      </p:sp>
      <p:sp>
        <p:nvSpPr>
          <p:cNvPr id="22" name="タイトル 1"/>
          <p:cNvSpPr txBox="1">
            <a:spLocks/>
          </p:cNvSpPr>
          <p:nvPr/>
        </p:nvSpPr>
        <p:spPr>
          <a:xfrm>
            <a:off x="0" y="-120"/>
            <a:ext cx="9144000" cy="55755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800" dirty="0">
                <a:solidFill>
                  <a:schemeClr val="bg1">
                    <a:lumMod val="65000"/>
                  </a:schemeClr>
                </a:solidFill>
                <a:latin typeface="BIZ UDゴシック" panose="020B0400000000000000" pitchFamily="49" charset="-128"/>
                <a:ea typeface="BIZ UDゴシック" panose="020B0400000000000000" pitchFamily="49" charset="-128"/>
              </a:rPr>
              <a:t>信州健康ゼロエネ住宅指針チェックリスト</a:t>
            </a:r>
          </a:p>
        </p:txBody>
      </p:sp>
      <p:sp>
        <p:nvSpPr>
          <p:cNvPr id="23" name="コンテンツ プレースホルダー 2"/>
          <p:cNvSpPr txBox="1">
            <a:spLocks/>
          </p:cNvSpPr>
          <p:nvPr/>
        </p:nvSpPr>
        <p:spPr>
          <a:xfrm>
            <a:off x="247135" y="4397785"/>
            <a:ext cx="8649730" cy="11832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Q</a:t>
            </a:r>
            <a:r>
              <a:rPr lang="ja-JP" altLang="en-US" sz="1800" dirty="0">
                <a:solidFill>
                  <a:schemeClr val="bg1"/>
                </a:solidFill>
                <a:latin typeface="BIZ UDゴシック" panose="020B0400000000000000" pitchFamily="49" charset="-128"/>
                <a:ea typeface="BIZ UDゴシック" panose="020B0400000000000000" pitchFamily="49" charset="-128"/>
              </a:rPr>
              <a:t>３</a:t>
            </a:r>
            <a:endParaRPr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地域材等の利用の可能性を調査・整理しましたか</a:t>
            </a: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None/>
            </a:pPr>
            <a:r>
              <a:rPr lang="ja-JP" altLang="en-US" sz="1200" dirty="0">
                <a:latin typeface="BIZ UDゴシック" panose="020B0400000000000000" pitchFamily="49" charset="-128"/>
                <a:ea typeface="BIZ UDゴシック" panose="020B0400000000000000" pitchFamily="49" charset="-128"/>
              </a:rPr>
              <a:t>　　・地域を特長付ける材料、地域で生産された建築資材、リサイクル製品等の有無や入手の難易度等を調査・整理</a:t>
            </a:r>
            <a:endParaRPr lang="en-US" altLang="ja-JP" sz="1200" dirty="0">
              <a:latin typeface="BIZ UDゴシック" panose="020B0400000000000000" pitchFamily="49" charset="-128"/>
              <a:ea typeface="BIZ UDゴシック" panose="020B0400000000000000" pitchFamily="49" charset="-128"/>
            </a:endParaRPr>
          </a:p>
        </p:txBody>
      </p:sp>
      <p:sp>
        <p:nvSpPr>
          <p:cNvPr id="17" name="コンテンツ プレースホルダー 2"/>
          <p:cNvSpPr txBox="1">
            <a:spLocks/>
          </p:cNvSpPr>
          <p:nvPr/>
        </p:nvSpPr>
        <p:spPr>
          <a:xfrm>
            <a:off x="7500552" y="1658531"/>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21" name="コンテンツ プレースホルダー 2"/>
          <p:cNvSpPr txBox="1">
            <a:spLocks/>
          </p:cNvSpPr>
          <p:nvPr/>
        </p:nvSpPr>
        <p:spPr>
          <a:xfrm>
            <a:off x="7500551" y="2998588"/>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29" name="コンテンツ プレースホルダー 2"/>
          <p:cNvSpPr txBox="1">
            <a:spLocks/>
          </p:cNvSpPr>
          <p:nvPr/>
        </p:nvSpPr>
        <p:spPr>
          <a:xfrm>
            <a:off x="7500553" y="4364598"/>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32" name="正方形/長方形 31"/>
          <p:cNvSpPr/>
          <p:nvPr/>
        </p:nvSpPr>
        <p:spPr>
          <a:xfrm>
            <a:off x="-1" y="5631288"/>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33" name="正方形/長方形 32"/>
          <p:cNvSpPr/>
          <p:nvPr/>
        </p:nvSpPr>
        <p:spPr>
          <a:xfrm>
            <a:off x="0" y="5631288"/>
            <a:ext cx="9143999" cy="1201998"/>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34" name="コンテンツ プレースホルダー 2"/>
          <p:cNvSpPr txBox="1">
            <a:spLocks/>
          </p:cNvSpPr>
          <p:nvPr/>
        </p:nvSpPr>
        <p:spPr>
          <a:xfrm>
            <a:off x="247135" y="5673165"/>
            <a:ext cx="8625016" cy="10865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Q</a:t>
            </a:r>
            <a:r>
              <a:rPr lang="ja-JP" altLang="en-US" sz="1800" dirty="0">
                <a:solidFill>
                  <a:schemeClr val="bg1"/>
                </a:solidFill>
                <a:latin typeface="BIZ UDゴシック" panose="020B0400000000000000" pitchFamily="49" charset="-128"/>
                <a:ea typeface="BIZ UDゴシック" panose="020B0400000000000000" pitchFamily="49" charset="-128"/>
              </a:rPr>
              <a:t>４</a:t>
            </a:r>
            <a:endParaRPr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住まい手の状況を把握しましたか</a:t>
            </a:r>
            <a:endParaRPr lang="en-US" altLang="ja-JP" sz="1400" dirty="0">
              <a:latin typeface="BIZ UDゴシック" panose="020B0400000000000000" pitchFamily="49" charset="-128"/>
              <a:ea typeface="BIZ UDゴシック" panose="020B0400000000000000" pitchFamily="49" charset="-128"/>
            </a:endParaRPr>
          </a:p>
          <a:p>
            <a:pPr marL="0" indent="0">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・家族構成や予算などの顕在的な状況のほか、自然との関わり方や快適性に対する考え方などの潜在的な状況の把握</a:t>
            </a:r>
          </a:p>
        </p:txBody>
      </p:sp>
      <p:sp>
        <p:nvSpPr>
          <p:cNvPr id="35" name="コンテンツ プレースホルダー 2"/>
          <p:cNvSpPr txBox="1">
            <a:spLocks/>
          </p:cNvSpPr>
          <p:nvPr/>
        </p:nvSpPr>
        <p:spPr>
          <a:xfrm>
            <a:off x="7500553" y="5631288"/>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4" name="スライド番号プレースホルダー 3"/>
          <p:cNvSpPr>
            <a:spLocks noGrp="1"/>
          </p:cNvSpPr>
          <p:nvPr>
            <p:ph type="sldNum" sz="quarter" idx="12"/>
          </p:nvPr>
        </p:nvSpPr>
        <p:spPr>
          <a:xfrm>
            <a:off x="7086600" y="6485163"/>
            <a:ext cx="2057400" cy="365125"/>
          </a:xfrm>
        </p:spPr>
        <p:txBody>
          <a:bodyPr/>
          <a:lstStyle/>
          <a:p>
            <a:fld id="{9596C9B7-AB3B-4613-B0B3-09F8EBDE438A}" type="slidenum">
              <a:rPr kumimoji="1" lang="ja-JP" altLang="en-US" smtClean="0"/>
              <a:t>2</a:t>
            </a:fld>
            <a:endParaRPr kumimoji="1" lang="ja-JP" altLang="en-US" dirty="0"/>
          </a:p>
        </p:txBody>
      </p:sp>
      <p:sp>
        <p:nvSpPr>
          <p:cNvPr id="36" name="テキスト ボックス 35"/>
          <p:cNvSpPr txBox="1"/>
          <p:nvPr/>
        </p:nvSpPr>
        <p:spPr>
          <a:xfrm>
            <a:off x="891744" y="1708727"/>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P13</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37" name="テキスト ボックス 36"/>
          <p:cNvSpPr txBox="1"/>
          <p:nvPr/>
        </p:nvSpPr>
        <p:spPr>
          <a:xfrm>
            <a:off x="891744" y="3062154"/>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P13</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38" name="テキスト ボックス 37"/>
          <p:cNvSpPr txBox="1"/>
          <p:nvPr/>
        </p:nvSpPr>
        <p:spPr>
          <a:xfrm>
            <a:off x="891744" y="4440031"/>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P13</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39" name="テキスト ボックス 38"/>
          <p:cNvSpPr txBox="1"/>
          <p:nvPr/>
        </p:nvSpPr>
        <p:spPr>
          <a:xfrm>
            <a:off x="891744" y="5699860"/>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P13</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385465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p:cNvSpPr/>
          <p:nvPr/>
        </p:nvSpPr>
        <p:spPr>
          <a:xfrm>
            <a:off x="0" y="1257383"/>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6" name="正方形/長方形 25"/>
          <p:cNvSpPr/>
          <p:nvPr/>
        </p:nvSpPr>
        <p:spPr>
          <a:xfrm>
            <a:off x="1" y="1259577"/>
            <a:ext cx="9143999" cy="2299170"/>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6" name="コンテンツ プレースホルダー 2"/>
          <p:cNvSpPr txBox="1">
            <a:spLocks/>
          </p:cNvSpPr>
          <p:nvPr/>
        </p:nvSpPr>
        <p:spPr>
          <a:xfrm>
            <a:off x="259491" y="1286495"/>
            <a:ext cx="8625016" cy="22063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Q</a:t>
            </a:r>
            <a:r>
              <a:rPr lang="ja-JP" altLang="en-US" sz="1800" dirty="0">
                <a:solidFill>
                  <a:schemeClr val="bg1"/>
                </a:solidFill>
                <a:latin typeface="BIZ UDゴシック" panose="020B0400000000000000" pitchFamily="49" charset="-128"/>
                <a:ea typeface="BIZ UDゴシック" panose="020B0400000000000000" pitchFamily="49" charset="-128"/>
              </a:rPr>
              <a:t>５</a:t>
            </a:r>
            <a:endParaRPr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600" dirty="0">
                <a:latin typeface="BIZ UDゴシック" panose="020B0400000000000000" pitchFamily="49" charset="-128"/>
                <a:ea typeface="BIZ UDゴシック" panose="020B0400000000000000" pitchFamily="49" charset="-128"/>
              </a:rPr>
              <a:t>　</a:t>
            </a:r>
            <a:r>
              <a:rPr lang="ja-JP" altLang="en-US" sz="1400" dirty="0">
                <a:latin typeface="BIZ UDゴシック" panose="020B0400000000000000" pitchFamily="49" charset="-128"/>
                <a:ea typeface="BIZ UDゴシック" panose="020B0400000000000000" pitchFamily="49" charset="-128"/>
              </a:rPr>
              <a:t>できるだけ環境負荷を与えない、エネルギーを自給自足できるゼロエネルギーの暮らしの実現を目指し、</a:t>
            </a:r>
            <a:endParaRPr lang="en-US" altLang="ja-JP" sz="1400" dirty="0">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住まい手と設計目標や方針を共有しましたか</a:t>
            </a:r>
            <a:endParaRPr lang="en-US" altLang="ja-JP" sz="1100" dirty="0">
              <a:latin typeface="BIZ UDゴシック" panose="020B0400000000000000" pitchFamily="49" charset="-128"/>
              <a:ea typeface="BIZ UDゴシック" panose="020B0400000000000000" pitchFamily="49" charset="-128"/>
            </a:endParaRPr>
          </a:p>
          <a:p>
            <a:pPr marL="0" indent="0">
              <a:lnSpc>
                <a:spcPct val="150000"/>
              </a:lnSpc>
              <a:buNone/>
            </a:pPr>
            <a:r>
              <a:rPr lang="ja-JP" altLang="en-US" sz="1100" dirty="0">
                <a:latin typeface="BIZ UDゴシック" panose="020B0400000000000000" pitchFamily="49" charset="-128"/>
                <a:ea typeface="BIZ UDゴシック" panose="020B0400000000000000" pitchFamily="49" charset="-128"/>
              </a:rPr>
              <a:t>　　</a:t>
            </a:r>
            <a:r>
              <a:rPr lang="ja-JP" altLang="en-US" sz="1200" dirty="0">
                <a:latin typeface="BIZ UDゴシック" panose="020B0400000000000000" pitchFamily="49" charset="-128"/>
                <a:ea typeface="BIZ UDゴシック" panose="020B0400000000000000" pitchFamily="49" charset="-128"/>
              </a:rPr>
              <a:t>・新築時における建築費用だけでなく、ランニングコストも併せた検討を実施</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None/>
            </a:pPr>
            <a:r>
              <a:rPr lang="ja-JP" altLang="en-US" sz="1200" dirty="0">
                <a:latin typeface="BIZ UDゴシック" panose="020B0400000000000000" pitchFamily="49" charset="-128"/>
                <a:ea typeface="BIZ UDゴシック" panose="020B0400000000000000" pitchFamily="49" charset="-128"/>
              </a:rPr>
              <a:t>　　・十分な建築費用の確保が難しい場合には、断熱性能の向上を優先し、再生可能エネルギーは</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None/>
            </a:pPr>
            <a:r>
              <a:rPr lang="en-US" altLang="ja-JP" sz="1200" dirty="0">
                <a:latin typeface="BIZ UDゴシック" panose="020B0400000000000000" pitchFamily="49" charset="-128"/>
                <a:ea typeface="BIZ UDゴシック" panose="020B0400000000000000" pitchFamily="49" charset="-128"/>
              </a:rPr>
              <a:t>      </a:t>
            </a:r>
            <a:r>
              <a:rPr lang="ja-JP" altLang="en-US" sz="1200" dirty="0">
                <a:latin typeface="BIZ UDゴシック" panose="020B0400000000000000" pitchFamily="49" charset="-128"/>
                <a:ea typeface="BIZ UDゴシック" panose="020B0400000000000000" pitchFamily="49" charset="-128"/>
              </a:rPr>
              <a:t>新築後の導入を検討など中長期的な視点での検討を実施</a:t>
            </a:r>
            <a:endParaRPr lang="en-US" altLang="ja-JP" sz="1200" dirty="0">
              <a:latin typeface="BIZ UDゴシック" panose="020B0400000000000000" pitchFamily="49" charset="-128"/>
              <a:ea typeface="BIZ UDゴシック" panose="020B0400000000000000" pitchFamily="49" charset="-128"/>
            </a:endParaRPr>
          </a:p>
        </p:txBody>
      </p:sp>
      <p:sp>
        <p:nvSpPr>
          <p:cNvPr id="22" name="タイトル 1"/>
          <p:cNvSpPr txBox="1">
            <a:spLocks/>
          </p:cNvSpPr>
          <p:nvPr/>
        </p:nvSpPr>
        <p:spPr>
          <a:xfrm>
            <a:off x="0" y="-120"/>
            <a:ext cx="9144000" cy="55755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800" dirty="0">
                <a:solidFill>
                  <a:schemeClr val="bg1">
                    <a:lumMod val="65000"/>
                  </a:schemeClr>
                </a:solidFill>
                <a:latin typeface="BIZ UDゴシック" panose="020B0400000000000000" pitchFamily="49" charset="-128"/>
                <a:ea typeface="BIZ UDゴシック" panose="020B0400000000000000" pitchFamily="49" charset="-128"/>
              </a:rPr>
              <a:t>信州健康ゼロエネ住宅指針チェックリスト</a:t>
            </a:r>
          </a:p>
        </p:txBody>
      </p:sp>
      <p:sp>
        <p:nvSpPr>
          <p:cNvPr id="17" name="テキスト ボックス 16"/>
          <p:cNvSpPr txBox="1"/>
          <p:nvPr/>
        </p:nvSpPr>
        <p:spPr>
          <a:xfrm>
            <a:off x="259491" y="890363"/>
            <a:ext cx="3960083" cy="369332"/>
          </a:xfrm>
          <a:prstGeom prst="rect">
            <a:avLst/>
          </a:prstGeom>
          <a:noFill/>
        </p:spPr>
        <p:txBody>
          <a:bodyPr wrap="square" rtlCol="0">
            <a:spAutoFit/>
          </a:bodyPr>
          <a:lstStyle/>
          <a:p>
            <a:r>
              <a:rPr lang="ja-JP" altLang="en-US" dirty="0">
                <a:latin typeface="BIZ UDゴシック" panose="020B0400000000000000" pitchFamily="49" charset="-128"/>
                <a:ea typeface="BIZ UDゴシック" panose="020B0400000000000000" pitchFamily="49" charset="-128"/>
              </a:rPr>
              <a:t>２　設計の目標や方針の設定</a:t>
            </a:r>
            <a:endParaRPr lang="en-US" altLang="ja-JP" dirty="0">
              <a:latin typeface="BIZ UDゴシック" panose="020B0400000000000000" pitchFamily="49" charset="-128"/>
              <a:ea typeface="BIZ UDゴシック" panose="020B0400000000000000" pitchFamily="49" charset="-128"/>
            </a:endParaRPr>
          </a:p>
        </p:txBody>
      </p:sp>
      <p:sp>
        <p:nvSpPr>
          <p:cNvPr id="13" name="コンテンツ プレースホルダー 2"/>
          <p:cNvSpPr txBox="1">
            <a:spLocks/>
          </p:cNvSpPr>
          <p:nvPr/>
        </p:nvSpPr>
        <p:spPr>
          <a:xfrm>
            <a:off x="7500550" y="1270052"/>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15" name="正方形/長方形 14"/>
          <p:cNvSpPr/>
          <p:nvPr/>
        </p:nvSpPr>
        <p:spPr>
          <a:xfrm>
            <a:off x="12358" y="4263773"/>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9" name="正方形/長方形 18"/>
          <p:cNvSpPr/>
          <p:nvPr/>
        </p:nvSpPr>
        <p:spPr>
          <a:xfrm>
            <a:off x="1" y="4265662"/>
            <a:ext cx="9143999" cy="1822744"/>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0" name="コンテンツ プレースホルダー 2"/>
          <p:cNvSpPr>
            <a:spLocks noGrp="1"/>
          </p:cNvSpPr>
          <p:nvPr>
            <p:ph idx="1"/>
          </p:nvPr>
        </p:nvSpPr>
        <p:spPr>
          <a:xfrm>
            <a:off x="259494" y="4305649"/>
            <a:ext cx="8625016" cy="1807357"/>
          </a:xfrm>
        </p:spPr>
        <p:txBody>
          <a:bodyPr>
            <a:normAutofit/>
          </a:bodyPr>
          <a:lstStyle/>
          <a:p>
            <a:pPr marL="0" indent="0">
              <a:buNone/>
            </a:pPr>
            <a:r>
              <a:rPr kumimoji="1" lang="en-US" altLang="ja-JP" sz="1800" dirty="0">
                <a:solidFill>
                  <a:schemeClr val="bg1"/>
                </a:solidFill>
                <a:latin typeface="BIZ UDゴシック" panose="020B0400000000000000" pitchFamily="49" charset="-128"/>
                <a:ea typeface="BIZ UDゴシック" panose="020B0400000000000000" pitchFamily="49" charset="-128"/>
              </a:rPr>
              <a:t>Q</a:t>
            </a:r>
            <a:r>
              <a:rPr lang="ja-JP" altLang="en-US" sz="1800" dirty="0">
                <a:solidFill>
                  <a:schemeClr val="bg1"/>
                </a:solidFill>
                <a:latin typeface="BIZ UDゴシック" panose="020B0400000000000000" pitchFamily="49" charset="-128"/>
                <a:ea typeface="BIZ UDゴシック" panose="020B0400000000000000" pitchFamily="49" charset="-128"/>
              </a:rPr>
              <a:t>６</a:t>
            </a:r>
            <a:endParaRPr kumimoji="1"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風を利用を考慮した計画となっていますか</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None/>
            </a:pPr>
            <a:r>
              <a:rPr lang="ja-JP" altLang="en-US" sz="1200" dirty="0">
                <a:latin typeface="BIZ UDゴシック" panose="020B0400000000000000" pitchFamily="49" charset="-128"/>
                <a:ea typeface="BIZ UDゴシック" panose="020B0400000000000000" pitchFamily="49" charset="-128"/>
              </a:rPr>
              <a:t>　  ・風上側への庭の確保及び風下側への適度な空地の確保</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None/>
            </a:pPr>
            <a:r>
              <a:rPr kumimoji="1" lang="ja-JP" altLang="en-US" sz="1200" dirty="0">
                <a:latin typeface="BIZ UDゴシック" panose="020B0400000000000000" pitchFamily="49" charset="-128"/>
                <a:ea typeface="BIZ UDゴシック" panose="020B0400000000000000" pitchFamily="49" charset="-128"/>
              </a:rPr>
              <a:t>　　・流入空気温度の上昇を抑えるための流入開口部の風上への植栽等の工夫</a:t>
            </a:r>
          </a:p>
        </p:txBody>
      </p:sp>
      <p:sp>
        <p:nvSpPr>
          <p:cNvPr id="21" name="テキスト ボックス 20"/>
          <p:cNvSpPr txBox="1"/>
          <p:nvPr/>
        </p:nvSpPr>
        <p:spPr>
          <a:xfrm>
            <a:off x="259491" y="3682317"/>
            <a:ext cx="3486668" cy="584775"/>
          </a:xfrm>
          <a:prstGeom prst="rect">
            <a:avLst/>
          </a:prstGeom>
          <a:noFill/>
        </p:spPr>
        <p:txBody>
          <a:bodyPr wrap="square" rtlCol="0">
            <a:spAutoFit/>
          </a:bodyPr>
          <a:lstStyle/>
          <a:p>
            <a:r>
              <a:rPr lang="ja-JP" altLang="en-US" dirty="0">
                <a:latin typeface="BIZ UDゴシック" panose="020B0400000000000000" pitchFamily="49" charset="-128"/>
                <a:ea typeface="BIZ UDゴシック" panose="020B0400000000000000" pitchFamily="49" charset="-128"/>
              </a:rPr>
              <a:t>３　設計</a:t>
            </a:r>
            <a:endParaRPr lang="en-US" altLang="ja-JP" dirty="0">
              <a:latin typeface="BIZ UDゴシック" panose="020B0400000000000000" pitchFamily="49" charset="-128"/>
              <a:ea typeface="BIZ UDゴシック" panose="020B0400000000000000" pitchFamily="49" charset="-128"/>
            </a:endParaRPr>
          </a:p>
          <a:p>
            <a:r>
              <a:rPr lang="ja-JP" altLang="en-US" sz="1400" dirty="0">
                <a:latin typeface="BIZ UDゴシック" panose="020B0400000000000000" pitchFamily="49" charset="-128"/>
                <a:ea typeface="BIZ UDゴシック" panose="020B0400000000000000" pitchFamily="49" charset="-128"/>
              </a:rPr>
              <a:t>（１）配置・外構計画</a:t>
            </a:r>
            <a:endParaRPr lang="en-US" altLang="ja-JP" sz="1400" dirty="0">
              <a:latin typeface="BIZ UDゴシック" panose="020B0400000000000000" pitchFamily="49" charset="-128"/>
              <a:ea typeface="BIZ UDゴシック" panose="020B0400000000000000" pitchFamily="49" charset="-128"/>
            </a:endParaRPr>
          </a:p>
        </p:txBody>
      </p:sp>
      <p:sp>
        <p:nvSpPr>
          <p:cNvPr id="23" name="コンテンツ プレースホルダー 2"/>
          <p:cNvSpPr txBox="1">
            <a:spLocks/>
          </p:cNvSpPr>
          <p:nvPr/>
        </p:nvSpPr>
        <p:spPr>
          <a:xfrm>
            <a:off x="7500549" y="4266712"/>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2" name="スライド番号プレースホルダー 1"/>
          <p:cNvSpPr>
            <a:spLocks noGrp="1"/>
          </p:cNvSpPr>
          <p:nvPr>
            <p:ph type="sldNum" sz="quarter" idx="12"/>
          </p:nvPr>
        </p:nvSpPr>
        <p:spPr>
          <a:xfrm>
            <a:off x="7086596" y="6492875"/>
            <a:ext cx="2057400" cy="365125"/>
          </a:xfrm>
        </p:spPr>
        <p:txBody>
          <a:bodyPr/>
          <a:lstStyle/>
          <a:p>
            <a:fld id="{9596C9B7-AB3B-4613-B0B3-09F8EBDE438A}" type="slidenum">
              <a:rPr kumimoji="1" lang="ja-JP" altLang="en-US" smtClean="0"/>
              <a:t>3</a:t>
            </a:fld>
            <a:endParaRPr kumimoji="1" lang="ja-JP" altLang="en-US"/>
          </a:p>
        </p:txBody>
      </p:sp>
      <p:sp>
        <p:nvSpPr>
          <p:cNvPr id="18" name="テキスト ボックス 17"/>
          <p:cNvSpPr txBox="1"/>
          <p:nvPr/>
        </p:nvSpPr>
        <p:spPr>
          <a:xfrm>
            <a:off x="914401" y="1298252"/>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P14</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24" name="テキスト ボックス 23"/>
          <p:cNvSpPr txBox="1"/>
          <p:nvPr/>
        </p:nvSpPr>
        <p:spPr>
          <a:xfrm>
            <a:off x="934997" y="4321907"/>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P15</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879275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正方形/長方形 30"/>
          <p:cNvSpPr/>
          <p:nvPr/>
        </p:nvSpPr>
        <p:spPr>
          <a:xfrm>
            <a:off x="0" y="3058477"/>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7" name="正方形/長方形 26"/>
          <p:cNvSpPr/>
          <p:nvPr/>
        </p:nvSpPr>
        <p:spPr>
          <a:xfrm>
            <a:off x="1" y="3058478"/>
            <a:ext cx="9143999" cy="1216959"/>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2" name="タイトル 1"/>
          <p:cNvSpPr txBox="1">
            <a:spLocks/>
          </p:cNvSpPr>
          <p:nvPr/>
        </p:nvSpPr>
        <p:spPr>
          <a:xfrm>
            <a:off x="0" y="-120"/>
            <a:ext cx="9144000" cy="55755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800" dirty="0">
                <a:solidFill>
                  <a:schemeClr val="bg1">
                    <a:lumMod val="65000"/>
                  </a:schemeClr>
                </a:solidFill>
                <a:latin typeface="BIZ UDゴシック" panose="020B0400000000000000" pitchFamily="49" charset="-128"/>
                <a:ea typeface="BIZ UDゴシック" panose="020B0400000000000000" pitchFamily="49" charset="-128"/>
              </a:rPr>
              <a:t>信州健康ゼロエネ住宅指針チェックリスト</a:t>
            </a:r>
          </a:p>
        </p:txBody>
      </p:sp>
      <p:sp>
        <p:nvSpPr>
          <p:cNvPr id="23" name="コンテンツ プレースホルダー 2"/>
          <p:cNvSpPr txBox="1">
            <a:spLocks/>
          </p:cNvSpPr>
          <p:nvPr/>
        </p:nvSpPr>
        <p:spPr>
          <a:xfrm>
            <a:off x="247135" y="3083080"/>
            <a:ext cx="8625016" cy="119235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Q</a:t>
            </a:r>
            <a:r>
              <a:rPr lang="ja-JP" altLang="en-US" sz="1800" dirty="0">
                <a:solidFill>
                  <a:schemeClr val="bg1"/>
                </a:solidFill>
                <a:latin typeface="BIZ UDゴシック" panose="020B0400000000000000" pitchFamily="49" charset="-128"/>
                <a:ea typeface="BIZ UDゴシック" panose="020B0400000000000000" pitchFamily="49" charset="-128"/>
              </a:rPr>
              <a:t>８</a:t>
            </a:r>
            <a:endParaRPr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屋外設備の配置計画は適切ですか</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・風向や日射、敷地周辺への支障を考慮した屋外設備スペース（室外機、貯湯タンク、浄化槽等）の配置</a:t>
            </a:r>
            <a:endParaRPr lang="en-US" altLang="ja-JP" sz="1200" dirty="0">
              <a:latin typeface="BIZ UDゴシック" panose="020B0400000000000000" pitchFamily="49" charset="-128"/>
              <a:ea typeface="BIZ UDゴシック" panose="020B0400000000000000" pitchFamily="49" charset="-128"/>
            </a:endParaRPr>
          </a:p>
        </p:txBody>
      </p:sp>
      <p:sp>
        <p:nvSpPr>
          <p:cNvPr id="19" name="正方形/長方形 18"/>
          <p:cNvSpPr/>
          <p:nvPr/>
        </p:nvSpPr>
        <p:spPr>
          <a:xfrm>
            <a:off x="-1" y="1273587"/>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0" name="正方形/長方形 19"/>
          <p:cNvSpPr/>
          <p:nvPr/>
        </p:nvSpPr>
        <p:spPr>
          <a:xfrm>
            <a:off x="-12358" y="1275476"/>
            <a:ext cx="9143999" cy="1541865"/>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1" name="コンテンツ プレースホルダー 2"/>
          <p:cNvSpPr txBox="1">
            <a:spLocks/>
          </p:cNvSpPr>
          <p:nvPr/>
        </p:nvSpPr>
        <p:spPr>
          <a:xfrm>
            <a:off x="247135" y="1315464"/>
            <a:ext cx="8625016" cy="15018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Q</a:t>
            </a:r>
            <a:r>
              <a:rPr lang="ja-JP" altLang="en-US" sz="1800" dirty="0">
                <a:solidFill>
                  <a:schemeClr val="bg1"/>
                </a:solidFill>
                <a:latin typeface="BIZ UDゴシック" panose="020B0400000000000000" pitchFamily="49" charset="-128"/>
                <a:ea typeface="BIZ UDゴシック" panose="020B0400000000000000" pitchFamily="49" charset="-128"/>
              </a:rPr>
              <a:t>７</a:t>
            </a:r>
            <a:endParaRPr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昼光を利用を考慮した計画となっていますか</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・良好な光環境を得るための建物後退距離の確保</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・季節に応じた日射の遮蔽・取得を考慮した建物配置と植栽の配置</a:t>
            </a:r>
            <a:endParaRPr lang="ja-JP" altLang="en-US" sz="1100" dirty="0">
              <a:latin typeface="BIZ UDゴシック" panose="020B0400000000000000" pitchFamily="49" charset="-128"/>
              <a:ea typeface="BIZ UDゴシック" panose="020B0400000000000000" pitchFamily="49" charset="-128"/>
            </a:endParaRPr>
          </a:p>
        </p:txBody>
      </p:sp>
      <p:sp>
        <p:nvSpPr>
          <p:cNvPr id="17" name="コンテンツ プレースホルダー 2"/>
          <p:cNvSpPr txBox="1">
            <a:spLocks/>
          </p:cNvSpPr>
          <p:nvPr/>
        </p:nvSpPr>
        <p:spPr>
          <a:xfrm>
            <a:off x="7500550" y="1278290"/>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18" name="コンテンツ プレースホルダー 2"/>
          <p:cNvSpPr txBox="1">
            <a:spLocks/>
          </p:cNvSpPr>
          <p:nvPr/>
        </p:nvSpPr>
        <p:spPr>
          <a:xfrm>
            <a:off x="7500553" y="3058477"/>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26" name="正方形/長方形 25"/>
          <p:cNvSpPr/>
          <p:nvPr/>
        </p:nvSpPr>
        <p:spPr>
          <a:xfrm>
            <a:off x="-1" y="4516570"/>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30" name="正方形/長方形 29"/>
          <p:cNvSpPr/>
          <p:nvPr/>
        </p:nvSpPr>
        <p:spPr>
          <a:xfrm>
            <a:off x="-4120" y="4518458"/>
            <a:ext cx="9143999" cy="1972961"/>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32" name="コンテンツ プレースホルダー 2"/>
          <p:cNvSpPr>
            <a:spLocks noGrp="1"/>
          </p:cNvSpPr>
          <p:nvPr>
            <p:ph idx="1"/>
          </p:nvPr>
        </p:nvSpPr>
        <p:spPr>
          <a:xfrm>
            <a:off x="247135" y="4558446"/>
            <a:ext cx="8625016" cy="1932973"/>
          </a:xfrm>
        </p:spPr>
        <p:txBody>
          <a:bodyPr>
            <a:normAutofit/>
          </a:bodyPr>
          <a:lstStyle/>
          <a:p>
            <a:pPr marL="0" indent="0">
              <a:buNone/>
            </a:pPr>
            <a:r>
              <a:rPr kumimoji="1" lang="en-US" altLang="ja-JP" sz="1800" dirty="0">
                <a:solidFill>
                  <a:schemeClr val="bg1"/>
                </a:solidFill>
                <a:latin typeface="BIZ UDゴシック" panose="020B0400000000000000" pitchFamily="49" charset="-128"/>
                <a:ea typeface="BIZ UDゴシック" panose="020B0400000000000000" pitchFamily="49" charset="-128"/>
              </a:rPr>
              <a:t>Q</a:t>
            </a:r>
            <a:r>
              <a:rPr lang="ja-JP" altLang="en-US" sz="1800" dirty="0">
                <a:solidFill>
                  <a:schemeClr val="bg1"/>
                </a:solidFill>
                <a:latin typeface="BIZ UDゴシック" panose="020B0400000000000000" pitchFamily="49" charset="-128"/>
                <a:ea typeface="BIZ UDゴシック" panose="020B0400000000000000" pitchFamily="49" charset="-128"/>
              </a:rPr>
              <a:t>９</a:t>
            </a:r>
            <a:endParaRPr kumimoji="1"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地域性を考慮した計画となっていますか</a:t>
            </a:r>
            <a:endParaRPr lang="en-US" altLang="ja-JP" sz="14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・地域の植生に応じた樹種の選定</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None/>
            </a:pPr>
            <a:r>
              <a:rPr kumimoji="1" lang="ja-JP" altLang="en-US" sz="1200" dirty="0">
                <a:latin typeface="BIZ UDゴシック" panose="020B0400000000000000" pitchFamily="49" charset="-128"/>
                <a:ea typeface="BIZ UDゴシック" panose="020B0400000000000000" pitchFamily="49" charset="-128"/>
              </a:rPr>
              <a:t>　　・建設発生土の外構利用等による残土量の削減</a:t>
            </a:r>
            <a:endParaRPr kumimoji="1" lang="en-US" altLang="ja-JP" sz="1200" dirty="0">
              <a:latin typeface="BIZ UDゴシック" panose="020B0400000000000000" pitchFamily="49" charset="-128"/>
              <a:ea typeface="BIZ UDゴシック" panose="020B0400000000000000" pitchFamily="49" charset="-128"/>
            </a:endParaRPr>
          </a:p>
          <a:p>
            <a:pPr marL="0" indent="0">
              <a:lnSpc>
                <a:spcPct val="100000"/>
              </a:lnSpc>
              <a:buNone/>
            </a:pPr>
            <a:r>
              <a:rPr lang="ja-JP" altLang="en-US" sz="1200" dirty="0">
                <a:latin typeface="BIZ UDゴシック" panose="020B0400000000000000" pitchFamily="49" charset="-128"/>
                <a:ea typeface="BIZ UDゴシック" panose="020B0400000000000000" pitchFamily="49" charset="-128"/>
              </a:rPr>
              <a:t>　　・地域の景観との調和に配慮した門、塀又は生垣の採用</a:t>
            </a:r>
            <a:endParaRPr kumimoji="1" lang="ja-JP" altLang="en-US" sz="1100" dirty="0">
              <a:latin typeface="BIZ UDゴシック" panose="020B0400000000000000" pitchFamily="49" charset="-128"/>
              <a:ea typeface="BIZ UDゴシック" panose="020B0400000000000000" pitchFamily="49" charset="-128"/>
            </a:endParaRPr>
          </a:p>
        </p:txBody>
      </p:sp>
      <p:sp>
        <p:nvSpPr>
          <p:cNvPr id="33" name="コンテンツ プレースホルダー 2"/>
          <p:cNvSpPr txBox="1">
            <a:spLocks/>
          </p:cNvSpPr>
          <p:nvPr/>
        </p:nvSpPr>
        <p:spPr>
          <a:xfrm>
            <a:off x="7500553" y="4528225"/>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2" name="スライド番号プレースホルダー 1"/>
          <p:cNvSpPr>
            <a:spLocks noGrp="1"/>
          </p:cNvSpPr>
          <p:nvPr>
            <p:ph type="sldNum" sz="quarter" idx="12"/>
          </p:nvPr>
        </p:nvSpPr>
        <p:spPr>
          <a:xfrm>
            <a:off x="7084540" y="6491419"/>
            <a:ext cx="2057400" cy="365125"/>
          </a:xfrm>
        </p:spPr>
        <p:txBody>
          <a:bodyPr/>
          <a:lstStyle/>
          <a:p>
            <a:fld id="{9596C9B7-AB3B-4613-B0B3-09F8EBDE438A}" type="slidenum">
              <a:rPr kumimoji="1" lang="ja-JP" altLang="en-US" smtClean="0"/>
              <a:t>4</a:t>
            </a:fld>
            <a:endParaRPr kumimoji="1" lang="ja-JP" altLang="en-US"/>
          </a:p>
        </p:txBody>
      </p:sp>
      <p:sp>
        <p:nvSpPr>
          <p:cNvPr id="16" name="テキスト ボックス 15"/>
          <p:cNvSpPr txBox="1"/>
          <p:nvPr/>
        </p:nvSpPr>
        <p:spPr>
          <a:xfrm>
            <a:off x="934995" y="1340437"/>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P16</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24" name="テキスト ボックス 23"/>
          <p:cNvSpPr txBox="1"/>
          <p:nvPr/>
        </p:nvSpPr>
        <p:spPr>
          <a:xfrm>
            <a:off x="934995" y="3125327"/>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P16</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25" name="テキスト ボックス 24"/>
          <p:cNvSpPr txBox="1"/>
          <p:nvPr/>
        </p:nvSpPr>
        <p:spPr>
          <a:xfrm>
            <a:off x="893807" y="4583564"/>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P17</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4042176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タイトル 1"/>
          <p:cNvSpPr txBox="1">
            <a:spLocks/>
          </p:cNvSpPr>
          <p:nvPr/>
        </p:nvSpPr>
        <p:spPr>
          <a:xfrm>
            <a:off x="0" y="-120"/>
            <a:ext cx="9144000" cy="55755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800" dirty="0">
                <a:solidFill>
                  <a:schemeClr val="bg1">
                    <a:lumMod val="65000"/>
                  </a:schemeClr>
                </a:solidFill>
                <a:latin typeface="BIZ UDゴシック" panose="020B0400000000000000" pitchFamily="49" charset="-128"/>
                <a:ea typeface="BIZ UDゴシック" panose="020B0400000000000000" pitchFamily="49" charset="-128"/>
              </a:rPr>
              <a:t>信州健康ゼロエネ住宅指針チェックリスト</a:t>
            </a:r>
          </a:p>
        </p:txBody>
      </p:sp>
      <p:sp>
        <p:nvSpPr>
          <p:cNvPr id="19" name="正方形/長方形 18"/>
          <p:cNvSpPr/>
          <p:nvPr/>
        </p:nvSpPr>
        <p:spPr>
          <a:xfrm>
            <a:off x="-1" y="1276677"/>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0" name="正方形/長方形 19"/>
          <p:cNvSpPr/>
          <p:nvPr/>
        </p:nvSpPr>
        <p:spPr>
          <a:xfrm>
            <a:off x="-12358" y="1276677"/>
            <a:ext cx="9143999" cy="2185484"/>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1" name="コンテンツ プレースホルダー 2"/>
          <p:cNvSpPr txBox="1">
            <a:spLocks/>
          </p:cNvSpPr>
          <p:nvPr/>
        </p:nvSpPr>
        <p:spPr>
          <a:xfrm>
            <a:off x="247135" y="1318554"/>
            <a:ext cx="8625016" cy="21436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Q10</a:t>
            </a:r>
          </a:p>
          <a:p>
            <a:pPr marL="0" indent="0">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省エネルギーと省資源を考慮した計画となっていますか</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・不要な外壁の伸長や建物の不整形化の回避によるエネルギー効率の向上</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・耐久性・耐用年数等を考慮した建築資材の選定</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・住まい方に応じた外壁、屋根や開口部の断熱仕様の選択及び性能の向上並びにそれらに対応した気密性能の確保</a:t>
            </a:r>
            <a:endParaRPr lang="ja-JP" altLang="en-US" sz="1100" dirty="0">
              <a:latin typeface="BIZ UDゴシック" panose="020B0400000000000000" pitchFamily="49" charset="-128"/>
              <a:ea typeface="BIZ UDゴシック" panose="020B0400000000000000" pitchFamily="49" charset="-128"/>
            </a:endParaRPr>
          </a:p>
        </p:txBody>
      </p:sp>
      <p:sp>
        <p:nvSpPr>
          <p:cNvPr id="16" name="テキスト ボックス 15"/>
          <p:cNvSpPr txBox="1"/>
          <p:nvPr/>
        </p:nvSpPr>
        <p:spPr>
          <a:xfrm>
            <a:off x="247134" y="971624"/>
            <a:ext cx="4858265" cy="307777"/>
          </a:xfrm>
          <a:prstGeom prst="rect">
            <a:avLst/>
          </a:prstGeom>
          <a:noFill/>
        </p:spPr>
        <p:txBody>
          <a:bodyPr wrap="square" rtlCol="0">
            <a:spAutoFit/>
          </a:bodyPr>
          <a:lstStyle/>
          <a:p>
            <a:r>
              <a:rPr lang="ja-JP" altLang="en-US" sz="1400" dirty="0">
                <a:latin typeface="BIZ UDゴシック" panose="020B0400000000000000" pitchFamily="49" charset="-128"/>
                <a:ea typeface="BIZ UDゴシック" panose="020B0400000000000000" pitchFamily="49" charset="-128"/>
              </a:rPr>
              <a:t>（２）建物形状・間取りなどの建築計画</a:t>
            </a:r>
            <a:endParaRPr lang="en-US" altLang="ja-JP" sz="1400" dirty="0">
              <a:latin typeface="BIZ UDゴシック" panose="020B0400000000000000" pitchFamily="49" charset="-128"/>
              <a:ea typeface="BIZ UDゴシック" panose="020B0400000000000000" pitchFamily="49" charset="-128"/>
            </a:endParaRPr>
          </a:p>
        </p:txBody>
      </p:sp>
      <p:sp>
        <p:nvSpPr>
          <p:cNvPr id="13" name="正方形/長方形 12"/>
          <p:cNvSpPr/>
          <p:nvPr/>
        </p:nvSpPr>
        <p:spPr>
          <a:xfrm>
            <a:off x="-1" y="3809384"/>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4" name="正方形/長方形 13"/>
          <p:cNvSpPr/>
          <p:nvPr/>
        </p:nvSpPr>
        <p:spPr>
          <a:xfrm>
            <a:off x="-12358" y="3809384"/>
            <a:ext cx="9143999" cy="2380322"/>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5" name="コンテンツ プレースホルダー 2"/>
          <p:cNvSpPr>
            <a:spLocks noGrp="1"/>
          </p:cNvSpPr>
          <p:nvPr>
            <p:ph idx="1"/>
          </p:nvPr>
        </p:nvSpPr>
        <p:spPr>
          <a:xfrm>
            <a:off x="247135" y="3851260"/>
            <a:ext cx="8625016" cy="2302397"/>
          </a:xfrm>
        </p:spPr>
        <p:txBody>
          <a:bodyPr>
            <a:normAutofit/>
          </a:bodyPr>
          <a:lstStyle/>
          <a:p>
            <a:pPr marL="0" indent="0">
              <a:buNone/>
            </a:pPr>
            <a:r>
              <a:rPr kumimoji="1" lang="en-US" altLang="ja-JP" sz="1800" dirty="0">
                <a:solidFill>
                  <a:schemeClr val="bg1"/>
                </a:solidFill>
                <a:latin typeface="BIZ UDゴシック" panose="020B0400000000000000" pitchFamily="49" charset="-128"/>
                <a:ea typeface="BIZ UDゴシック" panose="020B0400000000000000" pitchFamily="49" charset="-128"/>
              </a:rPr>
              <a:t>Q</a:t>
            </a:r>
            <a:r>
              <a:rPr lang="en-US" altLang="ja-JP" sz="1800" dirty="0">
                <a:solidFill>
                  <a:schemeClr val="bg1"/>
                </a:solidFill>
                <a:latin typeface="BIZ UDゴシック" panose="020B0400000000000000" pitchFamily="49" charset="-128"/>
                <a:ea typeface="BIZ UDゴシック" panose="020B0400000000000000" pitchFamily="49" charset="-128"/>
              </a:rPr>
              <a:t>11</a:t>
            </a:r>
            <a:endParaRPr kumimoji="1"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風の利用を考慮した計画となっていますか</a:t>
            </a:r>
            <a:endParaRPr lang="en-US" altLang="ja-JP" sz="14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・通風を確保したい居室の風上側配置</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・必要な通風経路の確保</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None/>
            </a:pPr>
            <a:r>
              <a:rPr kumimoji="1" lang="ja-JP" altLang="en-US" sz="1200" dirty="0">
                <a:latin typeface="BIZ UDゴシック" panose="020B0400000000000000" pitchFamily="49" charset="-128"/>
                <a:ea typeface="BIZ UDゴシック" panose="020B0400000000000000" pitchFamily="49" charset="-128"/>
              </a:rPr>
              <a:t>　　・通風を考慮した窓仕様（開き勝手）の選択</a:t>
            </a:r>
            <a:endParaRPr kumimoji="1" lang="en-US" altLang="ja-JP" sz="1200" dirty="0">
              <a:latin typeface="BIZ UDゴシック" panose="020B0400000000000000" pitchFamily="49" charset="-128"/>
              <a:ea typeface="BIZ UDゴシック" panose="020B0400000000000000" pitchFamily="49" charset="-128"/>
            </a:endParaRPr>
          </a:p>
          <a:p>
            <a:pPr marL="0" indent="0">
              <a:lnSpc>
                <a:spcPct val="100000"/>
              </a:lnSpc>
              <a:buNone/>
            </a:pPr>
            <a:r>
              <a:rPr lang="ja-JP" altLang="en-US" sz="1200" dirty="0">
                <a:latin typeface="BIZ UDゴシック" panose="020B0400000000000000" pitchFamily="49" charset="-128"/>
                <a:ea typeface="BIZ UDゴシック" panose="020B0400000000000000" pitchFamily="49" charset="-128"/>
              </a:rPr>
              <a:t>　　・開放状態で使いやすい引き戸形式の建具の採用</a:t>
            </a:r>
            <a:endParaRPr kumimoji="1" lang="ja-JP" altLang="en-US" sz="1100" dirty="0">
              <a:latin typeface="BIZ UDゴシック" panose="020B0400000000000000" pitchFamily="49" charset="-128"/>
              <a:ea typeface="BIZ UDゴシック" panose="020B0400000000000000" pitchFamily="49" charset="-128"/>
            </a:endParaRPr>
          </a:p>
        </p:txBody>
      </p:sp>
      <p:sp>
        <p:nvSpPr>
          <p:cNvPr id="17" name="コンテンツ プレースホルダー 2"/>
          <p:cNvSpPr txBox="1">
            <a:spLocks/>
          </p:cNvSpPr>
          <p:nvPr/>
        </p:nvSpPr>
        <p:spPr>
          <a:xfrm>
            <a:off x="7500553" y="1276677"/>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18" name="コンテンツ プレースホルダー 2"/>
          <p:cNvSpPr txBox="1">
            <a:spLocks/>
          </p:cNvSpPr>
          <p:nvPr/>
        </p:nvSpPr>
        <p:spPr>
          <a:xfrm>
            <a:off x="7500553" y="3815211"/>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2" name="スライド番号プレースホルダー 1"/>
          <p:cNvSpPr>
            <a:spLocks noGrp="1"/>
          </p:cNvSpPr>
          <p:nvPr>
            <p:ph type="sldNum" sz="quarter" idx="12"/>
          </p:nvPr>
        </p:nvSpPr>
        <p:spPr>
          <a:xfrm>
            <a:off x="7086600" y="6492875"/>
            <a:ext cx="2057400" cy="365125"/>
          </a:xfrm>
        </p:spPr>
        <p:txBody>
          <a:bodyPr/>
          <a:lstStyle/>
          <a:p>
            <a:fld id="{9596C9B7-AB3B-4613-B0B3-09F8EBDE438A}" type="slidenum">
              <a:rPr kumimoji="1" lang="ja-JP" altLang="en-US" smtClean="0"/>
              <a:t>5</a:t>
            </a:fld>
            <a:endParaRPr kumimoji="1" lang="ja-JP" altLang="en-US" dirty="0"/>
          </a:p>
        </p:txBody>
      </p:sp>
      <p:sp>
        <p:nvSpPr>
          <p:cNvPr id="23" name="テキスト ボックス 22"/>
          <p:cNvSpPr txBox="1"/>
          <p:nvPr/>
        </p:nvSpPr>
        <p:spPr>
          <a:xfrm>
            <a:off x="893806" y="1339757"/>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P17</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24" name="テキスト ボックス 23"/>
          <p:cNvSpPr txBox="1"/>
          <p:nvPr/>
        </p:nvSpPr>
        <p:spPr>
          <a:xfrm>
            <a:off x="893806" y="3870406"/>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P18</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942700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タイトル 1"/>
          <p:cNvSpPr txBox="1">
            <a:spLocks/>
          </p:cNvSpPr>
          <p:nvPr/>
        </p:nvSpPr>
        <p:spPr>
          <a:xfrm>
            <a:off x="0" y="-120"/>
            <a:ext cx="9144000" cy="55755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800" dirty="0">
                <a:solidFill>
                  <a:schemeClr val="bg1">
                    <a:lumMod val="65000"/>
                  </a:schemeClr>
                </a:solidFill>
                <a:latin typeface="BIZ UDゴシック" panose="020B0400000000000000" pitchFamily="49" charset="-128"/>
                <a:ea typeface="BIZ UDゴシック" panose="020B0400000000000000" pitchFamily="49" charset="-128"/>
              </a:rPr>
              <a:t>信州健康ゼロエネ住宅指針チェックリスト</a:t>
            </a:r>
          </a:p>
        </p:txBody>
      </p:sp>
      <p:sp>
        <p:nvSpPr>
          <p:cNvPr id="19" name="正方形/長方形 18"/>
          <p:cNvSpPr/>
          <p:nvPr/>
        </p:nvSpPr>
        <p:spPr>
          <a:xfrm>
            <a:off x="-1" y="1276687"/>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0" name="正方形/長方形 19"/>
          <p:cNvSpPr/>
          <p:nvPr/>
        </p:nvSpPr>
        <p:spPr>
          <a:xfrm>
            <a:off x="-4120" y="1278576"/>
            <a:ext cx="9143999" cy="2033035"/>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1" name="コンテンツ プレースホルダー 2"/>
          <p:cNvSpPr txBox="1">
            <a:spLocks/>
          </p:cNvSpPr>
          <p:nvPr/>
        </p:nvSpPr>
        <p:spPr>
          <a:xfrm>
            <a:off x="247135" y="1318564"/>
            <a:ext cx="8625016" cy="200697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Q12</a:t>
            </a:r>
          </a:p>
          <a:p>
            <a:pPr marL="0" indent="0">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昼光の利用等を考慮した計画となっていますか</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・太陽光発電設備や太陽光利用設備を導入しやすい屋根形状の工夫</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・季節に応じた日射の遮蔽・取得を考慮した庇等の設置</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・開口部の配置と形状選定におけるプライバシーの確保（外部騒音、隣接建物の開口部位置の考慮等）</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及び昼光の有効利用</a:t>
            </a:r>
            <a:endParaRPr lang="ja-JP" altLang="en-US" sz="1100" dirty="0">
              <a:latin typeface="BIZ UDゴシック" panose="020B0400000000000000" pitchFamily="49" charset="-128"/>
              <a:ea typeface="BIZ UDゴシック" panose="020B0400000000000000" pitchFamily="49" charset="-128"/>
            </a:endParaRPr>
          </a:p>
        </p:txBody>
      </p:sp>
      <p:sp>
        <p:nvSpPr>
          <p:cNvPr id="12" name="正方形/長方形 11"/>
          <p:cNvSpPr/>
          <p:nvPr/>
        </p:nvSpPr>
        <p:spPr>
          <a:xfrm>
            <a:off x="-1" y="3450451"/>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3" name="正方形/長方形 12"/>
          <p:cNvSpPr/>
          <p:nvPr/>
        </p:nvSpPr>
        <p:spPr>
          <a:xfrm>
            <a:off x="-4120" y="3436521"/>
            <a:ext cx="9143999" cy="2066353"/>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4" name="コンテンツ プレースホルダー 2"/>
          <p:cNvSpPr>
            <a:spLocks noGrp="1"/>
          </p:cNvSpPr>
          <p:nvPr>
            <p:ph idx="1"/>
          </p:nvPr>
        </p:nvSpPr>
        <p:spPr>
          <a:xfrm>
            <a:off x="247135" y="3469501"/>
            <a:ext cx="8625016" cy="2033373"/>
          </a:xfrm>
        </p:spPr>
        <p:txBody>
          <a:bodyPr>
            <a:normAutofit/>
          </a:bodyPr>
          <a:lstStyle/>
          <a:p>
            <a:pPr marL="0" indent="0">
              <a:buNone/>
            </a:pPr>
            <a:r>
              <a:rPr kumimoji="1" lang="en-US" altLang="ja-JP" sz="1800" dirty="0">
                <a:solidFill>
                  <a:schemeClr val="bg1"/>
                </a:solidFill>
                <a:latin typeface="BIZ UDゴシック" panose="020B0400000000000000" pitchFamily="49" charset="-128"/>
                <a:ea typeface="BIZ UDゴシック" panose="020B0400000000000000" pitchFamily="49" charset="-128"/>
              </a:rPr>
              <a:t>Q</a:t>
            </a:r>
            <a:r>
              <a:rPr lang="en-US" altLang="ja-JP" sz="1800" dirty="0">
                <a:solidFill>
                  <a:schemeClr val="bg1"/>
                </a:solidFill>
                <a:latin typeface="BIZ UDゴシック" panose="020B0400000000000000" pitchFamily="49" charset="-128"/>
                <a:ea typeface="BIZ UDゴシック" panose="020B0400000000000000" pitchFamily="49" charset="-128"/>
              </a:rPr>
              <a:t>13</a:t>
            </a:r>
            <a:endParaRPr kumimoji="1"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地域性を考慮した計画となっていますか</a:t>
            </a:r>
            <a:endParaRPr lang="en-US" altLang="ja-JP" sz="1400" dirty="0">
              <a:latin typeface="BIZ UDゴシック" panose="020B0400000000000000" pitchFamily="49" charset="-128"/>
              <a:ea typeface="BIZ UDゴシック" panose="020B0400000000000000" pitchFamily="49" charset="-128"/>
            </a:endParaRPr>
          </a:p>
          <a:p>
            <a:pPr marL="0" indent="0">
              <a:lnSpc>
                <a:spcPct val="150000"/>
              </a:lnSpc>
              <a:buNone/>
            </a:pPr>
            <a:r>
              <a:rPr lang="ja-JP" altLang="en-US" sz="1200" dirty="0">
                <a:latin typeface="BIZ UDゴシック" panose="020B0400000000000000" pitchFamily="49" charset="-128"/>
                <a:ea typeface="BIZ UDゴシック" panose="020B0400000000000000" pitchFamily="49" charset="-128"/>
              </a:rPr>
              <a:t>　  ・建物密集度が高い場合や、多湿や多雪の地域における主要居室の２階配置</a:t>
            </a:r>
            <a:endParaRPr lang="en-US" altLang="ja-JP" sz="1200" dirty="0">
              <a:latin typeface="BIZ UDゴシック" panose="020B0400000000000000" pitchFamily="49" charset="-128"/>
              <a:ea typeface="BIZ UDゴシック" panose="020B0400000000000000" pitchFamily="49" charset="-128"/>
            </a:endParaRPr>
          </a:p>
          <a:p>
            <a:pPr marL="0" indent="0">
              <a:lnSpc>
                <a:spcPct val="150000"/>
              </a:lnSpc>
              <a:buNone/>
            </a:pPr>
            <a:r>
              <a:rPr lang="ja-JP" altLang="en-US" sz="1200" dirty="0">
                <a:latin typeface="BIZ UDゴシック" panose="020B0400000000000000" pitchFamily="49" charset="-128"/>
                <a:ea typeface="BIZ UDゴシック" panose="020B0400000000000000" pitchFamily="49" charset="-128"/>
              </a:rPr>
              <a:t>　　・利用可能な地域材等を踏まえた材料選定</a:t>
            </a:r>
            <a:endParaRPr lang="en-US" altLang="ja-JP" sz="1200" dirty="0">
              <a:latin typeface="BIZ UDゴシック" panose="020B0400000000000000" pitchFamily="49" charset="-128"/>
              <a:ea typeface="BIZ UDゴシック" panose="020B0400000000000000" pitchFamily="49" charset="-128"/>
            </a:endParaRPr>
          </a:p>
          <a:p>
            <a:pPr marL="0" indent="0">
              <a:lnSpc>
                <a:spcPct val="150000"/>
              </a:lnSpc>
              <a:buNone/>
            </a:pPr>
            <a:r>
              <a:rPr kumimoji="1" lang="ja-JP" altLang="en-US" sz="1200" dirty="0">
                <a:latin typeface="BIZ UDゴシック" panose="020B0400000000000000" pitchFamily="49" charset="-128"/>
                <a:ea typeface="BIZ UDゴシック" panose="020B0400000000000000" pitchFamily="49" charset="-128"/>
              </a:rPr>
              <a:t>　　・地域の景観との調和や隣地（特に北側）に配慮した屋根形状と勾配の採用</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15" name="正方形/長方形 14"/>
          <p:cNvSpPr/>
          <p:nvPr/>
        </p:nvSpPr>
        <p:spPr>
          <a:xfrm>
            <a:off x="-1" y="5613223"/>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6" name="正方形/長方形 15"/>
          <p:cNvSpPr/>
          <p:nvPr/>
        </p:nvSpPr>
        <p:spPr>
          <a:xfrm>
            <a:off x="-4120" y="5615112"/>
            <a:ext cx="9143999" cy="1123440"/>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7" name="コンテンツ プレースホルダー 2"/>
          <p:cNvSpPr txBox="1">
            <a:spLocks/>
          </p:cNvSpPr>
          <p:nvPr/>
        </p:nvSpPr>
        <p:spPr>
          <a:xfrm>
            <a:off x="247135" y="5655100"/>
            <a:ext cx="8625016" cy="108345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Q14</a:t>
            </a:r>
          </a:p>
          <a:p>
            <a:pPr marL="0" indent="0">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維持管理を考慮した計画となっていますか</a:t>
            </a:r>
            <a:endParaRPr lang="en-US" altLang="ja-JP" sz="1200" dirty="0">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・点検や交換等の維持管理の考慮</a:t>
            </a:r>
            <a:endParaRPr lang="en-US" altLang="ja-JP" sz="1200" dirty="0">
              <a:latin typeface="BIZ UDゴシック" panose="020B0400000000000000" pitchFamily="49" charset="-128"/>
              <a:ea typeface="BIZ UDゴシック" panose="020B0400000000000000" pitchFamily="49" charset="-128"/>
            </a:endParaRPr>
          </a:p>
        </p:txBody>
      </p:sp>
      <p:sp>
        <p:nvSpPr>
          <p:cNvPr id="18" name="コンテンツ プレースホルダー 2"/>
          <p:cNvSpPr txBox="1">
            <a:spLocks/>
          </p:cNvSpPr>
          <p:nvPr/>
        </p:nvSpPr>
        <p:spPr>
          <a:xfrm>
            <a:off x="7500553" y="1276677"/>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23" name="コンテンツ プレースホルダー 2"/>
          <p:cNvSpPr txBox="1">
            <a:spLocks/>
          </p:cNvSpPr>
          <p:nvPr/>
        </p:nvSpPr>
        <p:spPr>
          <a:xfrm>
            <a:off x="7500553" y="3436521"/>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24" name="コンテンツ プレースホルダー 2"/>
          <p:cNvSpPr txBox="1">
            <a:spLocks/>
          </p:cNvSpPr>
          <p:nvPr/>
        </p:nvSpPr>
        <p:spPr>
          <a:xfrm>
            <a:off x="7500553" y="5624878"/>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2" name="スライド番号プレースホルダー 1"/>
          <p:cNvSpPr>
            <a:spLocks noGrp="1"/>
          </p:cNvSpPr>
          <p:nvPr>
            <p:ph type="sldNum" sz="quarter" idx="12"/>
          </p:nvPr>
        </p:nvSpPr>
        <p:spPr>
          <a:xfrm>
            <a:off x="7086600" y="6485665"/>
            <a:ext cx="2057400" cy="365125"/>
          </a:xfrm>
        </p:spPr>
        <p:txBody>
          <a:bodyPr/>
          <a:lstStyle/>
          <a:p>
            <a:fld id="{9596C9B7-AB3B-4613-B0B3-09F8EBDE438A}" type="slidenum">
              <a:rPr kumimoji="1" lang="ja-JP" altLang="en-US" smtClean="0"/>
              <a:t>6</a:t>
            </a:fld>
            <a:endParaRPr kumimoji="1" lang="ja-JP" altLang="en-US" dirty="0"/>
          </a:p>
        </p:txBody>
      </p:sp>
      <p:sp>
        <p:nvSpPr>
          <p:cNvPr id="25" name="テキスト ボックス 24"/>
          <p:cNvSpPr txBox="1"/>
          <p:nvPr/>
        </p:nvSpPr>
        <p:spPr>
          <a:xfrm>
            <a:off x="893806" y="1343537"/>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P19</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26" name="テキスト ボックス 25"/>
          <p:cNvSpPr txBox="1"/>
          <p:nvPr/>
        </p:nvSpPr>
        <p:spPr>
          <a:xfrm>
            <a:off x="893806" y="3511009"/>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P21</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27" name="テキスト ボックス 26"/>
          <p:cNvSpPr txBox="1"/>
          <p:nvPr/>
        </p:nvSpPr>
        <p:spPr>
          <a:xfrm>
            <a:off x="893806" y="5680073"/>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P22</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252149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3075626"/>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5" name="正方形/長方形 24"/>
          <p:cNvSpPr/>
          <p:nvPr/>
        </p:nvSpPr>
        <p:spPr>
          <a:xfrm>
            <a:off x="-4120" y="3077517"/>
            <a:ext cx="9143999" cy="1181446"/>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3" name="コンテンツ プレースホルダー 2"/>
          <p:cNvSpPr>
            <a:spLocks noGrp="1"/>
          </p:cNvSpPr>
          <p:nvPr>
            <p:ph idx="1"/>
          </p:nvPr>
        </p:nvSpPr>
        <p:spPr>
          <a:xfrm>
            <a:off x="247135" y="3117502"/>
            <a:ext cx="8625016" cy="1141460"/>
          </a:xfrm>
        </p:spPr>
        <p:txBody>
          <a:bodyPr>
            <a:normAutofit/>
          </a:bodyPr>
          <a:lstStyle/>
          <a:p>
            <a:pPr marL="0" indent="0">
              <a:buNone/>
            </a:pPr>
            <a:r>
              <a:rPr kumimoji="1" lang="en-US" altLang="ja-JP" sz="1800" dirty="0">
                <a:solidFill>
                  <a:schemeClr val="bg1"/>
                </a:solidFill>
                <a:latin typeface="BIZ UDゴシック" panose="020B0400000000000000" pitchFamily="49" charset="-128"/>
                <a:ea typeface="BIZ UDゴシック" panose="020B0400000000000000" pitchFamily="49" charset="-128"/>
              </a:rPr>
              <a:t>Q</a:t>
            </a:r>
            <a:r>
              <a:rPr lang="en-US" altLang="ja-JP" sz="1800" dirty="0">
                <a:solidFill>
                  <a:schemeClr val="bg1"/>
                </a:solidFill>
                <a:latin typeface="BIZ UDゴシック" panose="020B0400000000000000" pitchFamily="49" charset="-128"/>
                <a:ea typeface="BIZ UDゴシック" panose="020B0400000000000000" pitchFamily="49" charset="-128"/>
              </a:rPr>
              <a:t>16</a:t>
            </a:r>
            <a:endParaRPr kumimoji="1"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地域性を考慮した計画となっていますか</a:t>
            </a:r>
            <a:endParaRPr lang="en-US" altLang="ja-JP" sz="14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・利用可能な地域の建築資材等を踏まえた材料選定</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22" name="タイトル 1"/>
          <p:cNvSpPr txBox="1">
            <a:spLocks/>
          </p:cNvSpPr>
          <p:nvPr/>
        </p:nvSpPr>
        <p:spPr>
          <a:xfrm>
            <a:off x="0" y="-120"/>
            <a:ext cx="9144000" cy="55755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800" dirty="0">
                <a:solidFill>
                  <a:schemeClr val="bg1">
                    <a:lumMod val="65000"/>
                  </a:schemeClr>
                </a:solidFill>
                <a:latin typeface="BIZ UDゴシック" panose="020B0400000000000000" pitchFamily="49" charset="-128"/>
                <a:ea typeface="BIZ UDゴシック" panose="020B0400000000000000" pitchFamily="49" charset="-128"/>
              </a:rPr>
              <a:t>信州健康ゼロエネ住宅指針チェックリスト</a:t>
            </a:r>
          </a:p>
        </p:txBody>
      </p:sp>
      <p:sp>
        <p:nvSpPr>
          <p:cNvPr id="19" name="正方形/長方形 18"/>
          <p:cNvSpPr/>
          <p:nvPr/>
        </p:nvSpPr>
        <p:spPr>
          <a:xfrm>
            <a:off x="-1" y="4695215"/>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0" name="正方形/長方形 19"/>
          <p:cNvSpPr/>
          <p:nvPr/>
        </p:nvSpPr>
        <p:spPr>
          <a:xfrm>
            <a:off x="-4120" y="4697103"/>
            <a:ext cx="9143999" cy="1497751"/>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1" name="コンテンツ プレースホルダー 2"/>
          <p:cNvSpPr txBox="1">
            <a:spLocks/>
          </p:cNvSpPr>
          <p:nvPr/>
        </p:nvSpPr>
        <p:spPr>
          <a:xfrm>
            <a:off x="247135" y="4737092"/>
            <a:ext cx="8625016" cy="14577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Q17</a:t>
            </a:r>
          </a:p>
          <a:p>
            <a:pPr marL="0" indent="0">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維持管理を考慮した計画となっていますか</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・設備の維持管理に支障のない機器等の設置、点検や交換への考慮</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・将来的な設置を見込む設備の配線経路の確保</a:t>
            </a:r>
            <a:endParaRPr lang="en-US" altLang="ja-JP" sz="1200" dirty="0">
              <a:latin typeface="BIZ UDゴシック" panose="020B0400000000000000" pitchFamily="49" charset="-128"/>
              <a:ea typeface="BIZ UDゴシック" panose="020B0400000000000000" pitchFamily="49" charset="-128"/>
            </a:endParaRPr>
          </a:p>
        </p:txBody>
      </p:sp>
      <p:sp>
        <p:nvSpPr>
          <p:cNvPr id="18" name="テキスト ボックス 17"/>
          <p:cNvSpPr txBox="1"/>
          <p:nvPr/>
        </p:nvSpPr>
        <p:spPr>
          <a:xfrm>
            <a:off x="247135" y="963294"/>
            <a:ext cx="4833550" cy="307777"/>
          </a:xfrm>
          <a:prstGeom prst="rect">
            <a:avLst/>
          </a:prstGeom>
          <a:noFill/>
        </p:spPr>
        <p:txBody>
          <a:bodyPr wrap="square" rtlCol="0">
            <a:spAutoFit/>
          </a:bodyPr>
          <a:lstStyle/>
          <a:p>
            <a:r>
              <a:rPr lang="ja-JP" altLang="en-US" sz="1400" dirty="0">
                <a:latin typeface="BIZ UDゴシック" panose="020B0400000000000000" pitchFamily="49" charset="-128"/>
                <a:ea typeface="BIZ UDゴシック" panose="020B0400000000000000" pitchFamily="49" charset="-128"/>
              </a:rPr>
              <a:t>（３）設備計画</a:t>
            </a:r>
            <a:endParaRPr lang="en-US" altLang="ja-JP" sz="1400" dirty="0">
              <a:latin typeface="BIZ UDゴシック" panose="020B0400000000000000" pitchFamily="49" charset="-128"/>
              <a:ea typeface="BIZ UDゴシック" panose="020B0400000000000000" pitchFamily="49" charset="-128"/>
            </a:endParaRPr>
          </a:p>
        </p:txBody>
      </p:sp>
      <p:sp>
        <p:nvSpPr>
          <p:cNvPr id="23" name="正方形/長方形 22"/>
          <p:cNvSpPr/>
          <p:nvPr/>
        </p:nvSpPr>
        <p:spPr>
          <a:xfrm>
            <a:off x="-1" y="1279870"/>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4" name="正方形/長方形 23"/>
          <p:cNvSpPr/>
          <p:nvPr/>
        </p:nvSpPr>
        <p:spPr>
          <a:xfrm>
            <a:off x="-4120" y="1272233"/>
            <a:ext cx="9143999" cy="1473049"/>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6" name="コンテンツ プレースホルダー 2"/>
          <p:cNvSpPr txBox="1">
            <a:spLocks/>
          </p:cNvSpPr>
          <p:nvPr/>
        </p:nvSpPr>
        <p:spPr>
          <a:xfrm>
            <a:off x="247135" y="1321747"/>
            <a:ext cx="8625016" cy="14311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Q15</a:t>
            </a:r>
          </a:p>
          <a:p>
            <a:pPr marL="0" indent="0">
              <a:buNone/>
            </a:pPr>
            <a:r>
              <a:rPr lang="ja-JP" altLang="en-US" sz="1400" dirty="0">
                <a:latin typeface="BIZ UDゴシック" panose="020B0400000000000000" pitchFamily="49" charset="-128"/>
                <a:ea typeface="BIZ UDゴシック" panose="020B0400000000000000" pitchFamily="49" charset="-128"/>
              </a:rPr>
              <a:t>　省エネルギーと省資源を考慮した計画となっていますか</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・高効率な機器等適切な機器の選択、設置位置の選定及び設置スペースの確保</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・配管経路の短縮化</a:t>
            </a:r>
            <a:endParaRPr lang="en-US" altLang="ja-JP" sz="1200" dirty="0">
              <a:latin typeface="BIZ UDゴシック" panose="020B0400000000000000" pitchFamily="49" charset="-128"/>
              <a:ea typeface="BIZ UDゴシック" panose="020B0400000000000000" pitchFamily="49" charset="-128"/>
            </a:endParaRPr>
          </a:p>
        </p:txBody>
      </p:sp>
      <p:sp>
        <p:nvSpPr>
          <p:cNvPr id="16" name="コンテンツ プレースホルダー 2"/>
          <p:cNvSpPr txBox="1">
            <a:spLocks/>
          </p:cNvSpPr>
          <p:nvPr/>
        </p:nvSpPr>
        <p:spPr>
          <a:xfrm>
            <a:off x="7488194" y="1269221"/>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17" name="コンテンツ プレースホルダー 2"/>
          <p:cNvSpPr txBox="1">
            <a:spLocks/>
          </p:cNvSpPr>
          <p:nvPr/>
        </p:nvSpPr>
        <p:spPr>
          <a:xfrm>
            <a:off x="7488194" y="3075626"/>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30" name="コンテンツ プレースホルダー 2"/>
          <p:cNvSpPr txBox="1">
            <a:spLocks/>
          </p:cNvSpPr>
          <p:nvPr/>
        </p:nvSpPr>
        <p:spPr>
          <a:xfrm>
            <a:off x="7500553" y="4701042"/>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2" name="スライド番号プレースホルダー 1"/>
          <p:cNvSpPr>
            <a:spLocks noGrp="1"/>
          </p:cNvSpPr>
          <p:nvPr>
            <p:ph type="sldNum" sz="quarter" idx="12"/>
          </p:nvPr>
        </p:nvSpPr>
        <p:spPr>
          <a:xfrm>
            <a:off x="7082479" y="6492875"/>
            <a:ext cx="2057400" cy="365125"/>
          </a:xfrm>
        </p:spPr>
        <p:txBody>
          <a:bodyPr/>
          <a:lstStyle/>
          <a:p>
            <a:fld id="{9596C9B7-AB3B-4613-B0B3-09F8EBDE438A}" type="slidenum">
              <a:rPr kumimoji="1" lang="ja-JP" altLang="en-US" smtClean="0"/>
              <a:t>7</a:t>
            </a:fld>
            <a:endParaRPr kumimoji="1" lang="ja-JP" altLang="en-US"/>
          </a:p>
        </p:txBody>
      </p:sp>
      <p:sp>
        <p:nvSpPr>
          <p:cNvPr id="27" name="テキスト ボックス 26"/>
          <p:cNvSpPr txBox="1"/>
          <p:nvPr/>
        </p:nvSpPr>
        <p:spPr>
          <a:xfrm>
            <a:off x="910282" y="1344075"/>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P23</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29" name="テキスト ボックス 28"/>
          <p:cNvSpPr txBox="1"/>
          <p:nvPr/>
        </p:nvSpPr>
        <p:spPr>
          <a:xfrm>
            <a:off x="910282" y="3152987"/>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P23</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31" name="テキスト ボックス 30"/>
          <p:cNvSpPr txBox="1"/>
          <p:nvPr/>
        </p:nvSpPr>
        <p:spPr>
          <a:xfrm>
            <a:off x="910282" y="4763953"/>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P23</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189456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正方形/長方形 30"/>
          <p:cNvSpPr/>
          <p:nvPr/>
        </p:nvSpPr>
        <p:spPr>
          <a:xfrm>
            <a:off x="-12359" y="4580595"/>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8" name="正方形/長方形 27"/>
          <p:cNvSpPr/>
          <p:nvPr/>
        </p:nvSpPr>
        <p:spPr>
          <a:xfrm>
            <a:off x="-1" y="1275401"/>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7" name="正方形/長方形 26"/>
          <p:cNvSpPr/>
          <p:nvPr/>
        </p:nvSpPr>
        <p:spPr>
          <a:xfrm>
            <a:off x="-4120" y="4580596"/>
            <a:ext cx="9143999" cy="1886107"/>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5" name="正方形/長方形 24"/>
          <p:cNvSpPr/>
          <p:nvPr/>
        </p:nvSpPr>
        <p:spPr>
          <a:xfrm>
            <a:off x="-4120" y="1277290"/>
            <a:ext cx="9143999" cy="1309176"/>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3" name="コンテンツ プレースホルダー 2"/>
          <p:cNvSpPr>
            <a:spLocks noGrp="1"/>
          </p:cNvSpPr>
          <p:nvPr>
            <p:ph idx="1"/>
          </p:nvPr>
        </p:nvSpPr>
        <p:spPr>
          <a:xfrm>
            <a:off x="247135" y="1317277"/>
            <a:ext cx="8625016" cy="1449381"/>
          </a:xfrm>
        </p:spPr>
        <p:txBody>
          <a:bodyPr>
            <a:normAutofit/>
          </a:bodyPr>
          <a:lstStyle/>
          <a:p>
            <a:pPr marL="0" indent="0">
              <a:buNone/>
            </a:pPr>
            <a:r>
              <a:rPr kumimoji="1" lang="en-US" altLang="ja-JP" sz="1800" dirty="0">
                <a:solidFill>
                  <a:schemeClr val="bg1"/>
                </a:solidFill>
                <a:latin typeface="BIZ UDゴシック" panose="020B0400000000000000" pitchFamily="49" charset="-128"/>
                <a:ea typeface="BIZ UDゴシック" panose="020B0400000000000000" pitchFamily="49" charset="-128"/>
              </a:rPr>
              <a:t>Q</a:t>
            </a:r>
            <a:r>
              <a:rPr lang="en-US" altLang="ja-JP" sz="1800" dirty="0">
                <a:solidFill>
                  <a:schemeClr val="bg1"/>
                </a:solidFill>
                <a:latin typeface="BIZ UDゴシック" panose="020B0400000000000000" pitchFamily="49" charset="-128"/>
                <a:ea typeface="BIZ UDゴシック" panose="020B0400000000000000" pitchFamily="49" charset="-128"/>
              </a:rPr>
              <a:t>18</a:t>
            </a:r>
            <a:endParaRPr kumimoji="1"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設計を反映した施工となっていますか</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None/>
            </a:pPr>
            <a:r>
              <a:rPr lang="ja-JP" altLang="en-US" sz="1200" dirty="0">
                <a:latin typeface="BIZ UDゴシック" panose="020B0400000000000000" pitchFamily="49" charset="-128"/>
                <a:ea typeface="BIZ UDゴシック" panose="020B0400000000000000" pitchFamily="49" charset="-128"/>
              </a:rPr>
              <a:t>　  ・断熱方法に応じた適切な気密施工の実施</a:t>
            </a:r>
            <a:endParaRPr kumimoji="1" lang="ja-JP" altLang="en-US" sz="1200" dirty="0">
              <a:latin typeface="BIZ UDゴシック" panose="020B0400000000000000" pitchFamily="49" charset="-128"/>
              <a:ea typeface="BIZ UDゴシック" panose="020B0400000000000000" pitchFamily="49" charset="-128"/>
            </a:endParaRPr>
          </a:p>
        </p:txBody>
      </p:sp>
      <p:sp>
        <p:nvSpPr>
          <p:cNvPr id="9" name="テキスト ボックス 8"/>
          <p:cNvSpPr txBox="1"/>
          <p:nvPr/>
        </p:nvSpPr>
        <p:spPr>
          <a:xfrm>
            <a:off x="234776" y="923618"/>
            <a:ext cx="4194349" cy="369332"/>
          </a:xfrm>
          <a:prstGeom prst="rect">
            <a:avLst/>
          </a:prstGeom>
          <a:noFill/>
        </p:spPr>
        <p:txBody>
          <a:bodyPr wrap="square" rtlCol="0">
            <a:spAutoFit/>
          </a:bodyPr>
          <a:lstStyle/>
          <a:p>
            <a:r>
              <a:rPr lang="ja-JP" altLang="en-US" dirty="0">
                <a:latin typeface="BIZ UDゴシック" panose="020B0400000000000000" pitchFamily="49" charset="-128"/>
                <a:ea typeface="BIZ UDゴシック" panose="020B0400000000000000" pitchFamily="49" charset="-128"/>
              </a:rPr>
              <a:t>４　施工</a:t>
            </a:r>
            <a:endParaRPr lang="en-US" altLang="ja-JP" dirty="0">
              <a:latin typeface="BIZ UDゴシック" panose="020B0400000000000000" pitchFamily="49" charset="-128"/>
              <a:ea typeface="BIZ UDゴシック" panose="020B0400000000000000" pitchFamily="49" charset="-128"/>
            </a:endParaRPr>
          </a:p>
        </p:txBody>
      </p:sp>
      <p:sp>
        <p:nvSpPr>
          <p:cNvPr id="22" name="タイトル 1"/>
          <p:cNvSpPr txBox="1">
            <a:spLocks/>
          </p:cNvSpPr>
          <p:nvPr/>
        </p:nvSpPr>
        <p:spPr>
          <a:xfrm>
            <a:off x="0" y="-120"/>
            <a:ext cx="9144000" cy="55755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800" dirty="0">
                <a:solidFill>
                  <a:schemeClr val="bg1">
                    <a:lumMod val="65000"/>
                  </a:schemeClr>
                </a:solidFill>
                <a:latin typeface="BIZ UDゴシック" panose="020B0400000000000000" pitchFamily="49" charset="-128"/>
                <a:ea typeface="BIZ UDゴシック" panose="020B0400000000000000" pitchFamily="49" charset="-128"/>
              </a:rPr>
              <a:t>信州健康ゼロエネ住宅指針チェックリスト</a:t>
            </a:r>
          </a:p>
        </p:txBody>
      </p:sp>
      <p:sp>
        <p:nvSpPr>
          <p:cNvPr id="23" name="コンテンツ プレースホルダー 2"/>
          <p:cNvSpPr txBox="1">
            <a:spLocks/>
          </p:cNvSpPr>
          <p:nvPr/>
        </p:nvSpPr>
        <p:spPr>
          <a:xfrm>
            <a:off x="234776" y="4605198"/>
            <a:ext cx="8625016" cy="20623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Q20</a:t>
            </a:r>
          </a:p>
          <a:p>
            <a:pPr marL="0" indent="0">
              <a:buNone/>
            </a:pPr>
            <a:r>
              <a:rPr lang="ja-JP" altLang="en-US" sz="1400" dirty="0">
                <a:latin typeface="BIZ UDゴシック" panose="020B0400000000000000" pitchFamily="49" charset="-128"/>
                <a:ea typeface="BIZ UDゴシック" panose="020B0400000000000000" pitchFamily="49" charset="-128"/>
              </a:rPr>
              <a:t>　廃棄物排出量の削減を考慮した施工となっていますか</a:t>
            </a: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・工場で製造・加工した建築資材の有効活用</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・現場加工による廃棄物発生量の最適化</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・簡易梱包や反復使用できる梱包材の利用</a:t>
            </a:r>
            <a:endParaRPr lang="en-US" altLang="ja-JP" sz="1200" dirty="0">
              <a:latin typeface="BIZ UDゴシック" panose="020B0400000000000000" pitchFamily="49" charset="-128"/>
              <a:ea typeface="BIZ UDゴシック" panose="020B0400000000000000" pitchFamily="49" charset="-128"/>
            </a:endParaRPr>
          </a:p>
        </p:txBody>
      </p:sp>
      <p:sp>
        <p:nvSpPr>
          <p:cNvPr id="16" name="正方形/長方形 15"/>
          <p:cNvSpPr/>
          <p:nvPr/>
        </p:nvSpPr>
        <p:spPr>
          <a:xfrm>
            <a:off x="12358" y="2830386"/>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7" name="正方形/長方形 16"/>
          <p:cNvSpPr/>
          <p:nvPr/>
        </p:nvSpPr>
        <p:spPr>
          <a:xfrm>
            <a:off x="1" y="2832275"/>
            <a:ext cx="9143999" cy="1489368"/>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8" name="コンテンツ プレースホルダー 2"/>
          <p:cNvSpPr txBox="1">
            <a:spLocks/>
          </p:cNvSpPr>
          <p:nvPr/>
        </p:nvSpPr>
        <p:spPr>
          <a:xfrm>
            <a:off x="259494" y="2872262"/>
            <a:ext cx="8625016" cy="144938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Q19</a:t>
            </a:r>
          </a:p>
          <a:p>
            <a:pPr marL="0" indent="0">
              <a:buNone/>
            </a:pPr>
            <a:r>
              <a:rPr lang="ja-JP" altLang="en-US" sz="1400" dirty="0">
                <a:latin typeface="BIZ UDゴシック" panose="020B0400000000000000" pitchFamily="49" charset="-128"/>
                <a:ea typeface="BIZ UDゴシック" panose="020B0400000000000000" pitchFamily="49" charset="-128"/>
              </a:rPr>
              <a:t>　省エネルギーと省資源を考慮した施工となっていますか</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Font typeface="Arial" panose="020B0604020202020204" pitchFamily="34" charset="0"/>
              <a:buNone/>
            </a:pPr>
            <a:r>
              <a:rPr lang="ja-JP" altLang="en-US" sz="1200" dirty="0">
                <a:latin typeface="BIZ UDゴシック" panose="020B0400000000000000" pitchFamily="49" charset="-128"/>
                <a:ea typeface="BIZ UDゴシック" panose="020B0400000000000000" pitchFamily="49" charset="-128"/>
              </a:rPr>
              <a:t>　  ・省エネルギー型の建設機械の導入や効率的な施工方法・手順の採用</a:t>
            </a:r>
          </a:p>
        </p:txBody>
      </p:sp>
      <p:sp>
        <p:nvSpPr>
          <p:cNvPr id="19" name="コンテンツ プレースホルダー 2"/>
          <p:cNvSpPr txBox="1">
            <a:spLocks/>
          </p:cNvSpPr>
          <p:nvPr/>
        </p:nvSpPr>
        <p:spPr>
          <a:xfrm>
            <a:off x="7500553" y="1278946"/>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20" name="コンテンツ プレースホルダー 2"/>
          <p:cNvSpPr txBox="1">
            <a:spLocks/>
          </p:cNvSpPr>
          <p:nvPr/>
        </p:nvSpPr>
        <p:spPr>
          <a:xfrm>
            <a:off x="7488194" y="2842041"/>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21" name="コンテンツ プレースホルダー 2"/>
          <p:cNvSpPr txBox="1">
            <a:spLocks/>
          </p:cNvSpPr>
          <p:nvPr/>
        </p:nvSpPr>
        <p:spPr>
          <a:xfrm>
            <a:off x="7500553" y="4586422"/>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2" name="スライド番号プレースホルダー 1"/>
          <p:cNvSpPr>
            <a:spLocks noGrp="1"/>
          </p:cNvSpPr>
          <p:nvPr>
            <p:ph type="sldNum" sz="quarter" idx="12"/>
          </p:nvPr>
        </p:nvSpPr>
        <p:spPr>
          <a:xfrm>
            <a:off x="7086600" y="6484937"/>
            <a:ext cx="2057400" cy="365125"/>
          </a:xfrm>
        </p:spPr>
        <p:txBody>
          <a:bodyPr/>
          <a:lstStyle/>
          <a:p>
            <a:fld id="{9596C9B7-AB3B-4613-B0B3-09F8EBDE438A}" type="slidenum">
              <a:rPr kumimoji="1" lang="ja-JP" altLang="en-US" smtClean="0"/>
              <a:t>8</a:t>
            </a:fld>
            <a:endParaRPr kumimoji="1" lang="ja-JP" altLang="en-US" dirty="0"/>
          </a:p>
        </p:txBody>
      </p:sp>
      <p:sp>
        <p:nvSpPr>
          <p:cNvPr id="24" name="テキスト ボックス 23"/>
          <p:cNvSpPr txBox="1"/>
          <p:nvPr/>
        </p:nvSpPr>
        <p:spPr>
          <a:xfrm>
            <a:off x="932934" y="1338647"/>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P24</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26" name="テキスト ボックス 25"/>
          <p:cNvSpPr txBox="1"/>
          <p:nvPr/>
        </p:nvSpPr>
        <p:spPr>
          <a:xfrm>
            <a:off x="932934" y="2891408"/>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P24</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29" name="テキスト ボックス 28"/>
          <p:cNvSpPr txBox="1"/>
          <p:nvPr/>
        </p:nvSpPr>
        <p:spPr>
          <a:xfrm>
            <a:off x="932934" y="4634684"/>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P24</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152844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正方形/長方形 30"/>
          <p:cNvSpPr/>
          <p:nvPr/>
        </p:nvSpPr>
        <p:spPr>
          <a:xfrm>
            <a:off x="-12359" y="4522927"/>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8" name="正方形/長方形 27"/>
          <p:cNvSpPr/>
          <p:nvPr/>
        </p:nvSpPr>
        <p:spPr>
          <a:xfrm>
            <a:off x="-1" y="1275401"/>
            <a:ext cx="1057276" cy="34384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7" name="正方形/長方形 26"/>
          <p:cNvSpPr/>
          <p:nvPr/>
        </p:nvSpPr>
        <p:spPr>
          <a:xfrm>
            <a:off x="-4120" y="4522928"/>
            <a:ext cx="9143999" cy="2086904"/>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25" name="正方形/長方形 24"/>
          <p:cNvSpPr/>
          <p:nvPr/>
        </p:nvSpPr>
        <p:spPr>
          <a:xfrm>
            <a:off x="-12358" y="1277290"/>
            <a:ext cx="9143999" cy="2396786"/>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3" name="コンテンツ プレースホルダー 2"/>
          <p:cNvSpPr>
            <a:spLocks noGrp="1"/>
          </p:cNvSpPr>
          <p:nvPr>
            <p:ph idx="1"/>
          </p:nvPr>
        </p:nvSpPr>
        <p:spPr>
          <a:xfrm>
            <a:off x="247135" y="1317277"/>
            <a:ext cx="8625016" cy="2381401"/>
          </a:xfrm>
        </p:spPr>
        <p:txBody>
          <a:bodyPr>
            <a:normAutofit/>
          </a:bodyPr>
          <a:lstStyle/>
          <a:p>
            <a:pPr marL="0" indent="0">
              <a:buNone/>
            </a:pPr>
            <a:r>
              <a:rPr kumimoji="1" lang="en-US" altLang="ja-JP" sz="1800" dirty="0">
                <a:solidFill>
                  <a:schemeClr val="bg1"/>
                </a:solidFill>
                <a:latin typeface="BIZ UDゴシック" panose="020B0400000000000000" pitchFamily="49" charset="-128"/>
                <a:ea typeface="BIZ UDゴシック" panose="020B0400000000000000" pitchFamily="49" charset="-128"/>
              </a:rPr>
              <a:t>Q</a:t>
            </a:r>
            <a:r>
              <a:rPr lang="en-US" altLang="ja-JP" sz="1800" dirty="0">
                <a:solidFill>
                  <a:schemeClr val="bg1"/>
                </a:solidFill>
                <a:latin typeface="BIZ UDゴシック" panose="020B0400000000000000" pitchFamily="49" charset="-128"/>
                <a:ea typeface="BIZ UDゴシック" panose="020B0400000000000000" pitchFamily="49" charset="-128"/>
              </a:rPr>
              <a:t>19</a:t>
            </a:r>
            <a:endParaRPr kumimoji="1" lang="en-US" altLang="ja-JP" sz="1800" dirty="0">
              <a:solidFill>
                <a:schemeClr val="bg1"/>
              </a:solidFill>
              <a:latin typeface="BIZ UDゴシック" panose="020B0400000000000000" pitchFamily="49" charset="-128"/>
              <a:ea typeface="BIZ UDゴシック" panose="020B0400000000000000" pitchFamily="49" charset="-128"/>
            </a:endParaRPr>
          </a:p>
          <a:p>
            <a:pPr marL="0" indent="0">
              <a:buNone/>
            </a:pPr>
            <a:r>
              <a:rPr lang="ja-JP" altLang="en-US" sz="1400" dirty="0">
                <a:latin typeface="BIZ UDゴシック" panose="020B0400000000000000" pitchFamily="49" charset="-128"/>
                <a:ea typeface="BIZ UDゴシック" panose="020B0400000000000000" pitchFamily="49" charset="-128"/>
              </a:rPr>
              <a:t>　住宅の長寿命化を実現するために必要な措置がなされていますか</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None/>
            </a:pPr>
            <a:r>
              <a:rPr lang="ja-JP" altLang="en-US" sz="1200" dirty="0">
                <a:latin typeface="BIZ UDゴシック" panose="020B0400000000000000" pitchFamily="49" charset="-128"/>
                <a:ea typeface="BIZ UDゴシック" panose="020B0400000000000000" pitchFamily="49" charset="-128"/>
              </a:rPr>
              <a:t>　  ・住まい手が適切な管理を行うために必要となる情報の提供などの支援の継続的な実施</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None/>
            </a:pPr>
            <a:r>
              <a:rPr kumimoji="1" lang="ja-JP" altLang="en-US" sz="1200" dirty="0">
                <a:latin typeface="BIZ UDゴシック" panose="020B0400000000000000" pitchFamily="49" charset="-128"/>
                <a:ea typeface="BIZ UDゴシック" panose="020B0400000000000000" pitchFamily="49" charset="-128"/>
              </a:rPr>
              <a:t>　　・住まい手自身がエネルギー利用の最適化が図られているかを把握できるような仕組み</a:t>
            </a:r>
            <a:r>
              <a:rPr lang="ja-JP" altLang="en-US" sz="1200" dirty="0">
                <a:latin typeface="BIZ UDゴシック" panose="020B0400000000000000" pitchFamily="49" charset="-128"/>
                <a:ea typeface="BIZ UDゴシック" panose="020B0400000000000000" pitchFamily="49" charset="-128"/>
              </a:rPr>
              <a:t>づくり</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None/>
            </a:pPr>
            <a:r>
              <a:rPr kumimoji="1" lang="ja-JP" altLang="en-US" sz="1200" dirty="0">
                <a:latin typeface="BIZ UDゴシック" panose="020B0400000000000000" pitchFamily="49" charset="-128"/>
                <a:ea typeface="BIZ UDゴシック" panose="020B0400000000000000" pitchFamily="49" charset="-128"/>
              </a:rPr>
              <a:t>　　・不具合が生じたり、改修が必要になった際に適切な対応ができるよう、設計図書、施工記録、仕様</a:t>
            </a:r>
            <a:r>
              <a:rPr lang="ja-JP" altLang="en-US" sz="1200" dirty="0">
                <a:latin typeface="BIZ UDゴシック" panose="020B0400000000000000" pitchFamily="49" charset="-128"/>
                <a:ea typeface="BIZ UDゴシック" panose="020B0400000000000000" pitchFamily="49" charset="-128"/>
              </a:rPr>
              <a:t>等の住宅の</a:t>
            </a:r>
            <a:endParaRPr lang="en-US" altLang="ja-JP" sz="1200" dirty="0">
              <a:latin typeface="BIZ UDゴシック" panose="020B0400000000000000" pitchFamily="49" charset="-128"/>
              <a:ea typeface="BIZ UDゴシック" panose="020B0400000000000000" pitchFamily="49" charset="-128"/>
            </a:endParaRPr>
          </a:p>
          <a:p>
            <a:pPr marL="0" indent="0">
              <a:lnSpc>
                <a:spcPct val="100000"/>
              </a:lnSpc>
              <a:buNone/>
            </a:pPr>
            <a:r>
              <a:rPr kumimoji="1" lang="ja-JP" altLang="en-US" sz="1200" dirty="0">
                <a:latin typeface="BIZ UDゴシック" panose="020B0400000000000000" pitchFamily="49" charset="-128"/>
                <a:ea typeface="BIZ UDゴシック" panose="020B0400000000000000" pitchFamily="49" charset="-128"/>
              </a:rPr>
              <a:t>　　　基本情報と建物の維持管理の履歴の管理</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9" name="テキスト ボックス 8"/>
          <p:cNvSpPr txBox="1"/>
          <p:nvPr/>
        </p:nvSpPr>
        <p:spPr>
          <a:xfrm>
            <a:off x="234776" y="923618"/>
            <a:ext cx="4194349" cy="369332"/>
          </a:xfrm>
          <a:prstGeom prst="rect">
            <a:avLst/>
          </a:prstGeom>
          <a:noFill/>
        </p:spPr>
        <p:txBody>
          <a:bodyPr wrap="square" rtlCol="0">
            <a:spAutoFit/>
          </a:bodyPr>
          <a:lstStyle/>
          <a:p>
            <a:r>
              <a:rPr lang="ja-JP" altLang="en-US" dirty="0">
                <a:latin typeface="BIZ UDゴシック" panose="020B0400000000000000" pitchFamily="49" charset="-128"/>
                <a:ea typeface="BIZ UDゴシック" panose="020B0400000000000000" pitchFamily="49" charset="-128"/>
              </a:rPr>
              <a:t>５　維持管理</a:t>
            </a:r>
            <a:endParaRPr lang="en-US" altLang="ja-JP" dirty="0">
              <a:latin typeface="BIZ UDゴシック" panose="020B0400000000000000" pitchFamily="49" charset="-128"/>
              <a:ea typeface="BIZ UDゴシック" panose="020B0400000000000000" pitchFamily="49" charset="-128"/>
            </a:endParaRPr>
          </a:p>
        </p:txBody>
      </p:sp>
      <p:sp>
        <p:nvSpPr>
          <p:cNvPr id="22" name="タイトル 1"/>
          <p:cNvSpPr txBox="1">
            <a:spLocks/>
          </p:cNvSpPr>
          <p:nvPr/>
        </p:nvSpPr>
        <p:spPr>
          <a:xfrm>
            <a:off x="0" y="-120"/>
            <a:ext cx="9144000" cy="55755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800" dirty="0">
                <a:solidFill>
                  <a:schemeClr val="bg1">
                    <a:lumMod val="65000"/>
                  </a:schemeClr>
                </a:solidFill>
                <a:latin typeface="BIZ UDゴシック" panose="020B0400000000000000" pitchFamily="49" charset="-128"/>
                <a:ea typeface="BIZ UDゴシック" panose="020B0400000000000000" pitchFamily="49" charset="-128"/>
              </a:rPr>
              <a:t>信州健康ゼロエネ住宅指針チェックリスト</a:t>
            </a:r>
          </a:p>
        </p:txBody>
      </p:sp>
      <p:sp>
        <p:nvSpPr>
          <p:cNvPr id="23" name="コンテンツ プレースホルダー 2"/>
          <p:cNvSpPr txBox="1">
            <a:spLocks/>
          </p:cNvSpPr>
          <p:nvPr/>
        </p:nvSpPr>
        <p:spPr>
          <a:xfrm>
            <a:off x="234776" y="4547530"/>
            <a:ext cx="8625016" cy="20623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1800" dirty="0">
                <a:solidFill>
                  <a:schemeClr val="bg1"/>
                </a:solidFill>
                <a:latin typeface="BIZ UDゴシック" panose="020B0400000000000000" pitchFamily="49" charset="-128"/>
                <a:ea typeface="BIZ UDゴシック" panose="020B0400000000000000" pitchFamily="49" charset="-128"/>
              </a:rPr>
              <a:t>Q20</a:t>
            </a:r>
          </a:p>
          <a:p>
            <a:pPr marL="0" indent="0">
              <a:buNone/>
            </a:pPr>
            <a:r>
              <a:rPr lang="ja-JP" altLang="en-US" sz="1400" dirty="0">
                <a:latin typeface="BIZ UDゴシック" panose="020B0400000000000000" pitchFamily="49" charset="-128"/>
                <a:ea typeface="BIZ UDゴシック" panose="020B0400000000000000" pitchFamily="49" charset="-128"/>
              </a:rPr>
              <a:t>　廃棄物排出量の減量化、廃棄物の適正処分がなされていますか</a:t>
            </a:r>
            <a:r>
              <a:rPr lang="ja-JP" altLang="en-US" sz="1200" dirty="0">
                <a:latin typeface="BIZ UDゴシック" panose="020B0400000000000000" pitchFamily="49" charset="-128"/>
                <a:ea typeface="BIZ UDゴシック" panose="020B0400000000000000" pitchFamily="49" charset="-128"/>
              </a:rPr>
              <a:t>　</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・解体材の再利用や再資源化による廃棄物排出量の減量化</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・廃棄物の適正処分</a:t>
            </a:r>
            <a:endParaRPr lang="en-US" altLang="ja-JP" sz="1200" dirty="0">
              <a:latin typeface="BIZ UDゴシック" panose="020B0400000000000000" pitchFamily="49" charset="-128"/>
              <a:ea typeface="BIZ UDゴシック" panose="020B0400000000000000" pitchFamily="49" charset="-128"/>
            </a:endParaRPr>
          </a:p>
          <a:p>
            <a:pPr marL="0" indent="0">
              <a:buNone/>
            </a:pPr>
            <a:r>
              <a:rPr lang="ja-JP" altLang="en-US" sz="1200" dirty="0">
                <a:latin typeface="BIZ UDゴシック" panose="020B0400000000000000" pitchFamily="49" charset="-128"/>
                <a:ea typeface="BIZ UDゴシック" panose="020B0400000000000000" pitchFamily="49" charset="-128"/>
              </a:rPr>
              <a:t>　 ・新築時から将来の解体・再利用を見据え、分別しやすい材料や再生可能な資源の選定</a:t>
            </a:r>
            <a:endParaRPr lang="en-US" altLang="ja-JP" sz="1200" dirty="0">
              <a:latin typeface="BIZ UDゴシック" panose="020B0400000000000000" pitchFamily="49" charset="-128"/>
              <a:ea typeface="BIZ UDゴシック" panose="020B0400000000000000" pitchFamily="49" charset="-128"/>
            </a:endParaRPr>
          </a:p>
        </p:txBody>
      </p:sp>
      <p:sp>
        <p:nvSpPr>
          <p:cNvPr id="19" name="テキスト ボックス 18"/>
          <p:cNvSpPr txBox="1"/>
          <p:nvPr/>
        </p:nvSpPr>
        <p:spPr>
          <a:xfrm>
            <a:off x="247135" y="4144628"/>
            <a:ext cx="4181990" cy="369332"/>
          </a:xfrm>
          <a:prstGeom prst="rect">
            <a:avLst/>
          </a:prstGeom>
          <a:noFill/>
        </p:spPr>
        <p:txBody>
          <a:bodyPr wrap="square" rtlCol="0">
            <a:spAutoFit/>
          </a:bodyPr>
          <a:lstStyle/>
          <a:p>
            <a:r>
              <a:rPr lang="ja-JP" altLang="en-US" dirty="0">
                <a:latin typeface="BIZ UDゴシック" panose="020B0400000000000000" pitchFamily="49" charset="-128"/>
                <a:ea typeface="BIZ UDゴシック" panose="020B0400000000000000" pitchFamily="49" charset="-128"/>
              </a:rPr>
              <a:t>６　解体・再利用</a:t>
            </a:r>
            <a:endParaRPr lang="en-US" altLang="ja-JP" dirty="0">
              <a:latin typeface="BIZ UDゴシック" panose="020B0400000000000000" pitchFamily="49" charset="-128"/>
              <a:ea typeface="BIZ UDゴシック" panose="020B0400000000000000" pitchFamily="49" charset="-128"/>
            </a:endParaRPr>
          </a:p>
        </p:txBody>
      </p:sp>
      <p:sp>
        <p:nvSpPr>
          <p:cNvPr id="13" name="コンテンツ プレースホルダー 2"/>
          <p:cNvSpPr txBox="1">
            <a:spLocks/>
          </p:cNvSpPr>
          <p:nvPr/>
        </p:nvSpPr>
        <p:spPr>
          <a:xfrm>
            <a:off x="7500553" y="1278946"/>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14" name="コンテンツ プレースホルダー 2"/>
          <p:cNvSpPr txBox="1">
            <a:spLocks/>
          </p:cNvSpPr>
          <p:nvPr/>
        </p:nvSpPr>
        <p:spPr>
          <a:xfrm>
            <a:off x="7500553" y="4522927"/>
            <a:ext cx="1643447" cy="332194"/>
          </a:xfrm>
          <a:prstGeom prst="rect">
            <a:avLst/>
          </a:prstGeom>
          <a:solidFill>
            <a:schemeClr val="bg1">
              <a:lumMod val="95000"/>
            </a:schemeClr>
          </a:solidFill>
          <a:ln cmpd="dbl">
            <a:solidFill>
              <a:schemeClr val="tx1">
                <a:lumMod val="50000"/>
                <a:lumOff val="50000"/>
              </a:schemeClr>
            </a:solidFill>
          </a:ln>
        </p:spPr>
        <p:txBody>
          <a:bodyPr vert="horz" wrap="square"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ja-JP" altLang="en-US" sz="1400" dirty="0">
                <a:latin typeface="BIZ UDゴシック" panose="020B0400000000000000" pitchFamily="49" charset="-128"/>
                <a:ea typeface="BIZ UDゴシック" panose="020B0400000000000000" pitchFamily="49" charset="-128"/>
              </a:rPr>
              <a:t>□　ＯＫ</a:t>
            </a:r>
            <a:endParaRPr lang="ja-JP" altLang="en-US" sz="1050" dirty="0">
              <a:latin typeface="BIZ UDゴシック" panose="020B0400000000000000" pitchFamily="49" charset="-128"/>
              <a:ea typeface="BIZ UDゴシック" panose="020B0400000000000000" pitchFamily="49" charset="-128"/>
            </a:endParaRPr>
          </a:p>
        </p:txBody>
      </p:sp>
      <p:sp>
        <p:nvSpPr>
          <p:cNvPr id="2" name="スライド番号プレースホルダー 1"/>
          <p:cNvSpPr>
            <a:spLocks noGrp="1"/>
          </p:cNvSpPr>
          <p:nvPr>
            <p:ph type="sldNum" sz="quarter" idx="12"/>
          </p:nvPr>
        </p:nvSpPr>
        <p:spPr>
          <a:xfrm>
            <a:off x="7084540" y="6492875"/>
            <a:ext cx="2057400" cy="365125"/>
          </a:xfrm>
        </p:spPr>
        <p:txBody>
          <a:bodyPr/>
          <a:lstStyle/>
          <a:p>
            <a:fld id="{9596C9B7-AB3B-4613-B0B3-09F8EBDE438A}" type="slidenum">
              <a:rPr kumimoji="1" lang="ja-JP" altLang="en-US" smtClean="0"/>
              <a:t>9</a:t>
            </a:fld>
            <a:endParaRPr kumimoji="1" lang="ja-JP" altLang="en-US" dirty="0"/>
          </a:p>
        </p:txBody>
      </p:sp>
      <p:sp>
        <p:nvSpPr>
          <p:cNvPr id="15" name="テキスト ボックス 14"/>
          <p:cNvSpPr txBox="1"/>
          <p:nvPr/>
        </p:nvSpPr>
        <p:spPr>
          <a:xfrm>
            <a:off x="932934" y="1338647"/>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P24</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
        <p:nvSpPr>
          <p:cNvPr id="16" name="テキスト ボックス 15"/>
          <p:cNvSpPr txBox="1"/>
          <p:nvPr/>
        </p:nvSpPr>
        <p:spPr>
          <a:xfrm>
            <a:off x="932934" y="4598745"/>
            <a:ext cx="1206844" cy="276999"/>
          </a:xfrm>
          <a:prstGeom prst="rect">
            <a:avLst/>
          </a:prstGeom>
          <a:noFill/>
        </p:spPr>
        <p:txBody>
          <a:bodyPr wrap="square" rtlCol="0">
            <a:spAutoFit/>
          </a:bodyPr>
          <a:lstStyle/>
          <a:p>
            <a:pPr algn="ctr"/>
            <a:r>
              <a:rPr lang="ja-JP" altLang="en-US" sz="1200" dirty="0">
                <a:latin typeface="BIZ UDゴシック" panose="020B0400000000000000" pitchFamily="49" charset="-128"/>
                <a:ea typeface="BIZ UDゴシック" panose="020B0400000000000000" pitchFamily="49" charset="-128"/>
              </a:rPr>
              <a:t>≪指針</a:t>
            </a:r>
            <a:r>
              <a:rPr lang="en-US" altLang="ja-JP" sz="1200" dirty="0">
                <a:latin typeface="BIZ UDゴシック" panose="020B0400000000000000" pitchFamily="49" charset="-128"/>
                <a:ea typeface="BIZ UDゴシック" panose="020B0400000000000000" pitchFamily="49" charset="-128"/>
              </a:rPr>
              <a:t>P25</a:t>
            </a:r>
            <a:r>
              <a:rPr lang="ja-JP" altLang="en-US" sz="120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99003333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1060</TotalTime>
  <Words>2980</Words>
  <Application>Microsoft Office PowerPoint</Application>
  <PresentationFormat>画面に合わせる (4:3)</PresentationFormat>
  <Paragraphs>383</Paragraphs>
  <Slides>16</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16</vt:i4>
      </vt:variant>
    </vt:vector>
  </HeadingPairs>
  <TitlesOfParts>
    <vt:vector size="22" baseType="lpstr">
      <vt:lpstr>BIZ UDゴシック</vt:lpstr>
      <vt:lpstr>游ゴシック</vt:lpstr>
      <vt:lpstr>Arial</vt:lpstr>
      <vt:lpstr>Calibri</vt:lpstr>
      <vt:lpstr>Calibri Light</vt:lpstr>
      <vt:lpstr>Office テーマ</vt:lpstr>
      <vt:lpstr>信州健康ゼロエネ住宅指針 チェックリスト</vt:lpstr>
      <vt:lpstr>Ⅱ 設計等の各段階における留意点編</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Ⅳ 基準編</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信州健康ゼロエネ住宅指針チェックリスト</dc:title>
  <dc:creator>Administrator</dc:creator>
  <cp:lastModifiedBy>仙仁　義孝</cp:lastModifiedBy>
  <cp:revision>85</cp:revision>
  <cp:lastPrinted>2022-05-20T03:37:36Z</cp:lastPrinted>
  <dcterms:created xsi:type="dcterms:W3CDTF">2022-04-18T02:06:27Z</dcterms:created>
  <dcterms:modified xsi:type="dcterms:W3CDTF">2026-05-15T05:19:34Z</dcterms:modified>
</cp:coreProperties>
</file>